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330" r:id="rId7"/>
    <p:sldId id="263" r:id="rId8"/>
    <p:sldId id="329" r:id="rId9"/>
    <p:sldId id="327" r:id="rId10"/>
    <p:sldId id="335" r:id="rId11"/>
    <p:sldId id="262" r:id="rId12"/>
    <p:sldId id="315" r:id="rId13"/>
    <p:sldId id="264" r:id="rId14"/>
    <p:sldId id="265" r:id="rId15"/>
    <p:sldId id="266" r:id="rId16"/>
    <p:sldId id="317" r:id="rId17"/>
    <p:sldId id="320" r:id="rId18"/>
    <p:sldId id="268" r:id="rId19"/>
    <p:sldId id="306" r:id="rId20"/>
    <p:sldId id="278" r:id="rId21"/>
    <p:sldId id="323" r:id="rId22"/>
    <p:sldId id="273" r:id="rId23"/>
    <p:sldId id="274" r:id="rId24"/>
    <p:sldId id="275" r:id="rId25"/>
    <p:sldId id="276" r:id="rId26"/>
    <p:sldId id="282" r:id="rId27"/>
    <p:sldId id="310" r:id="rId28"/>
    <p:sldId id="285" r:id="rId29"/>
    <p:sldId id="328" r:id="rId30"/>
    <p:sldId id="288" r:id="rId31"/>
    <p:sldId id="289" r:id="rId32"/>
    <p:sldId id="331" r:id="rId33"/>
    <p:sldId id="334" r:id="rId34"/>
    <p:sldId id="333" r:id="rId35"/>
    <p:sldId id="290" r:id="rId36"/>
    <p:sldId id="337" r:id="rId37"/>
    <p:sldId id="292" r:id="rId38"/>
    <p:sldId id="293" r:id="rId39"/>
    <p:sldId id="291" r:id="rId40"/>
    <p:sldId id="294" r:id="rId41"/>
    <p:sldId id="295" r:id="rId42"/>
    <p:sldId id="299" r:id="rId43"/>
    <p:sldId id="296" r:id="rId44"/>
    <p:sldId id="300" r:id="rId45"/>
    <p:sldId id="297" r:id="rId46"/>
    <p:sldId id="302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9" autoAdjust="0"/>
    <p:restoredTop sz="92821" autoAdjust="0"/>
  </p:normalViewPr>
  <p:slideViewPr>
    <p:cSldViewPr>
      <p:cViewPr varScale="1">
        <p:scale>
          <a:sx n="80" d="100"/>
          <a:sy n="80" d="100"/>
        </p:scale>
        <p:origin x="11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685E9-7431-4607-988B-C7C5F274207E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6894C-2896-406F-98B3-EA5850681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51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6894C-2896-406F-98B3-EA58506819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14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ctr">
            <a:normAutofit/>
          </a:bodyPr>
          <a:lstStyle>
            <a:lvl1pPr marL="0" algn="ctr">
              <a:defRPr sz="48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  <a:prstGeom prst="rect">
            <a:avLst/>
          </a:prstGeom>
        </p:spPr>
        <p:txBody>
          <a:bodyPr vert="horz" rtlCol="0"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  <a:prstGeom prst="rect">
            <a:avLst/>
          </a:prstGeo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172FB2D-40AA-4558-B3D6-292B91B73B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  <a:prstGeom prst="rect">
            <a:avLst/>
          </a:prstGeo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88640"/>
            <a:ext cx="8715436" cy="945216"/>
          </a:xfrm>
        </p:spPr>
        <p:txBody>
          <a:bodyPr/>
          <a:lstStyle>
            <a:lvl1pPr>
              <a:defRPr b="1">
                <a:latin typeface="Book Antiqua" pitchFamily="18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66800"/>
            <a:ext cx="8750206" cy="5598367"/>
          </a:xfrm>
        </p:spPr>
        <p:txBody>
          <a:bodyPr/>
          <a:lstStyle>
            <a:lvl1pPr>
              <a:defRPr>
                <a:latin typeface="Book Antiqua" pitchFamily="18" charset="0"/>
              </a:defRPr>
            </a:lvl1pPr>
            <a:lvl2pPr>
              <a:defRPr>
                <a:latin typeface="Book Antiqua" pitchFamily="18" charset="0"/>
              </a:defRPr>
            </a:lvl2pPr>
            <a:lvl3pPr>
              <a:defRPr>
                <a:latin typeface="Book Antiqua" pitchFamily="18" charset="0"/>
              </a:defRPr>
            </a:lvl3pPr>
            <a:lvl4pPr>
              <a:defRPr>
                <a:latin typeface="Book Antiqua" pitchFamily="18" charset="0"/>
              </a:defRPr>
            </a:lvl4pPr>
            <a:lvl5pPr>
              <a:defRPr>
                <a:latin typeface="Book Antiqua" pitchFamily="18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  <a:endParaRPr kumimoji="0"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88392" y="1133856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3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-76200"/>
            <a:ext cx="8715436" cy="12192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419600" cy="5562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143000"/>
            <a:ext cx="4419600" cy="5562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74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  <a:prstGeom prst="rect">
            <a:avLst/>
          </a:prstGeom>
        </p:spPr>
        <p:txBody>
          <a:bodyPr/>
          <a:lstStyle/>
          <a:p>
            <a:fld id="{F3D492C1-B071-40CE-8B96-3B2843F24B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/>
          <a:lstStyle/>
          <a:p>
            <a:fld id="{E706FAC7-EDD1-446E-862D-999461E0B6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/>
          <a:lstStyle/>
          <a:p>
            <a:fld id="{75588596-741E-4AF2-80D5-1B8BDA8CFC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 userDrawn="1"/>
        </p:nvSpPr>
        <p:spPr>
          <a:xfrm>
            <a:off x="164592" y="147085"/>
            <a:ext cx="8810846" cy="6539465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066800"/>
          </a:xfrm>
          <a:prstGeom prst="rect">
            <a:avLst/>
          </a:prstGeom>
        </p:spPr>
        <p:txBody>
          <a:bodyPr rIns="91440" anchor="ctr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14282" y="1371600"/>
            <a:ext cx="8715436" cy="534354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88392" y="1133856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4" r:id="rId3"/>
    <p:sldLayoutId id="2147483680" r:id="rId4"/>
    <p:sldLayoutId id="2147483685" r:id="rId5"/>
    <p:sldLayoutId id="2147483681" r:id="rId6"/>
    <p:sldLayoutId id="2147483682" r:id="rId7"/>
    <p:sldLayoutId id="2147483683" r:id="rId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marL="54864" algn="ctr" rtl="0" eaLnBrk="1" latinLnBrk="0" hangingPunct="1">
        <a:spcBef>
          <a:spcPct val="0"/>
        </a:spcBef>
        <a:buNone/>
        <a:defRPr kumimoji="0" sz="4000" b="1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Book Antiqua" pitchFamily="18" charset="0"/>
          <a:ea typeface="+mj-ea"/>
          <a:cs typeface="Book Antiqua" pitchFamily="18" charset="0"/>
        </a:defRPr>
      </a:lvl1pPr>
      <a:extLst/>
    </p:titleStyle>
    <p:bodyStyle>
      <a:lvl1pPr marL="182880" indent="-182880" algn="l" rtl="0" eaLnBrk="1" latinLnBrk="0" hangingPunct="1">
        <a:lnSpc>
          <a:spcPct val="150000"/>
        </a:lnSpc>
        <a:spcBef>
          <a:spcPts val="0"/>
        </a:spcBef>
        <a:buClr>
          <a:schemeClr val="accent1"/>
        </a:buClr>
        <a:buSzPct val="70000"/>
        <a:buFont typeface="Wingdings" pitchFamily="2" charset="2"/>
        <a:buChar char="q"/>
        <a:defRPr kumimoji="0" sz="2400" kern="1200">
          <a:solidFill>
            <a:schemeClr val="tx1"/>
          </a:solidFill>
          <a:latin typeface="Book Antiqua" pitchFamily="18" charset="0"/>
          <a:ea typeface="+mn-ea"/>
          <a:cs typeface="Book Antiqua" pitchFamily="18" charset="0"/>
        </a:defRPr>
      </a:lvl1pPr>
      <a:lvl2pPr marL="365760" indent="-182880" algn="l" rtl="0" eaLnBrk="1" latinLnBrk="0" hangingPunct="1">
        <a:lnSpc>
          <a:spcPct val="150000"/>
        </a:lnSpc>
        <a:spcBef>
          <a:spcPts val="0"/>
        </a:spcBef>
        <a:buClr>
          <a:schemeClr val="accent2"/>
        </a:buClr>
        <a:buSzPct val="90000"/>
        <a:buFont typeface="Wingdings" pitchFamily="2" charset="2"/>
        <a:buChar char="q"/>
        <a:defRPr kumimoji="0" sz="2200" kern="1200">
          <a:solidFill>
            <a:schemeClr val="tx1"/>
          </a:solidFill>
          <a:latin typeface="Book Antiqua" pitchFamily="18" charset="0"/>
          <a:ea typeface="+mn-ea"/>
          <a:cs typeface="Book Antiqua" pitchFamily="18" charset="0"/>
        </a:defRPr>
      </a:lvl2pPr>
      <a:lvl3pPr marL="548640" indent="-182880" algn="l" rtl="0" eaLnBrk="1" latinLnBrk="0" hangingPunct="1">
        <a:lnSpc>
          <a:spcPct val="150000"/>
        </a:lnSpc>
        <a:spcBef>
          <a:spcPts val="0"/>
        </a:spcBef>
        <a:buClr>
          <a:schemeClr val="accent3"/>
        </a:buClr>
        <a:buSzPct val="100000"/>
        <a:buFont typeface="Wingdings" pitchFamily="2" charset="2"/>
        <a:buChar char="q"/>
        <a:defRPr kumimoji="0" sz="2000" kern="1200">
          <a:solidFill>
            <a:schemeClr val="tx1"/>
          </a:solidFill>
          <a:latin typeface="Book Antiqua" pitchFamily="18" charset="0"/>
          <a:ea typeface="+mn-ea"/>
          <a:cs typeface="Book Antiqua" pitchFamily="18" charset="0"/>
        </a:defRPr>
      </a:lvl3pPr>
      <a:lvl4pPr marL="1005840" indent="-182880" algn="l" rtl="0" eaLnBrk="1" latinLnBrk="0" hangingPunct="1">
        <a:lnSpc>
          <a:spcPct val="150000"/>
        </a:lnSpc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6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188720" indent="-182880" algn="l" rtl="0" eaLnBrk="1" latinLnBrk="0" hangingPunct="1">
        <a:lnSpc>
          <a:spcPct val="150000"/>
        </a:lnSpc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6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143000"/>
            <a:ext cx="8853268" cy="35052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rgbClr val="FFFF00"/>
                </a:solidFill>
              </a:rPr>
              <a:t>Samples</a:t>
            </a:r>
            <a:r>
              <a:rPr lang="en-US" sz="5400" b="1" dirty="0"/>
              <a:t> and </a:t>
            </a:r>
            <a:r>
              <a:rPr lang="en-US" sz="5400" b="1" dirty="0" smtClean="0">
                <a:solidFill>
                  <a:srgbClr val="FFFF00"/>
                </a:solidFill>
              </a:rPr>
              <a:t>Sampling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in</a:t>
            </a:r>
            <a:br>
              <a:rPr lang="en-US" sz="5400" b="1" dirty="0" smtClean="0"/>
            </a:br>
            <a:r>
              <a:rPr lang="en-US" sz="5400" b="1" dirty="0" smtClean="0">
                <a:solidFill>
                  <a:srgbClr val="FFFF00"/>
                </a:solidFill>
              </a:rPr>
              <a:t>Clinical </a:t>
            </a:r>
            <a:r>
              <a:rPr lang="en-US" sz="5400" b="1" dirty="0">
                <a:solidFill>
                  <a:srgbClr val="FFFF00"/>
                </a:solidFill>
              </a:rPr>
              <a:t>Chemistry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4000" dirty="0" err="1" smtClean="0"/>
              <a:t>Venipuncture</a:t>
            </a:r>
            <a:r>
              <a:rPr lang="en-US" sz="4000" dirty="0" smtClean="0"/>
              <a:t>, Preliminary </a:t>
            </a:r>
            <a:r>
              <a:rPr lang="en-US" sz="4000" dirty="0"/>
              <a:t>Steps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133856"/>
            <a:ext cx="8750206" cy="5531311"/>
          </a:xfrm>
        </p:spPr>
        <p:txBody>
          <a:bodyPr>
            <a:noAutofit/>
          </a:bodyPr>
          <a:lstStyle/>
          <a:p>
            <a:r>
              <a:rPr lang="en-US" dirty="0" smtClean="0"/>
              <a:t>The usual choice for an</a:t>
            </a:r>
            <a:r>
              <a:rPr lang="en-US" dirty="0" smtClean="0">
                <a:solidFill>
                  <a:srgbClr val="FFFF00"/>
                </a:solidFill>
              </a:rPr>
              <a:t> adult</a:t>
            </a:r>
            <a:r>
              <a:rPr lang="en-US" dirty="0" smtClean="0"/>
              <a:t> with normal veins is </a:t>
            </a:r>
            <a:r>
              <a:rPr lang="en-US" dirty="0" smtClean="0">
                <a:solidFill>
                  <a:srgbClr val="FFFF00"/>
                </a:solidFill>
              </a:rPr>
              <a:t>gauge 20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volumes of 30-50 ml, an </a:t>
            </a:r>
            <a:r>
              <a:rPr lang="en-US" dirty="0" smtClean="0">
                <a:solidFill>
                  <a:srgbClr val="FFFF00"/>
                </a:solidFill>
              </a:rPr>
              <a:t>18-gauge</a:t>
            </a:r>
            <a:r>
              <a:rPr lang="en-US" dirty="0" smtClean="0"/>
              <a:t> needle may be required to ensure </a:t>
            </a:r>
            <a:r>
              <a:rPr lang="en-US" dirty="0" smtClean="0">
                <a:solidFill>
                  <a:srgbClr val="FFFF00"/>
                </a:solidFill>
              </a:rPr>
              <a:t>adequate blood flow</a:t>
            </a:r>
            <a:r>
              <a:rPr lang="en-US" dirty="0" smtClean="0"/>
              <a:t>.</a:t>
            </a:r>
          </a:p>
          <a:p>
            <a:r>
              <a:rPr lang="en-US" dirty="0" smtClean="0">
                <a:sym typeface="Wingdings 2"/>
              </a:rPr>
              <a:t> </a:t>
            </a:r>
            <a:r>
              <a:rPr lang="en-US" dirty="0" smtClean="0"/>
              <a:t>The larger the gauge, the smaller the bore</a:t>
            </a:r>
          </a:p>
          <a:p>
            <a:r>
              <a:rPr lang="en-US" dirty="0" smtClean="0">
                <a:sym typeface="Wingdings 2"/>
              </a:rPr>
              <a:t> </a:t>
            </a:r>
            <a:r>
              <a:rPr lang="en-US" altLang="ko-KR" dirty="0" smtClean="0">
                <a:ea typeface="Gulim" pitchFamily="34" charset="-127"/>
              </a:rPr>
              <a:t>The smaller the bore, the lesser the </a:t>
            </a:r>
            <a:r>
              <a:rPr lang="en-US" altLang="ko-KR" dirty="0" err="1" smtClean="0">
                <a:ea typeface="Gulim" pitchFamily="34" charset="-127"/>
              </a:rPr>
              <a:t>hemolysis</a:t>
            </a:r>
            <a:endParaRPr lang="en-US" dirty="0" smtClean="0"/>
          </a:p>
          <a:p>
            <a:r>
              <a:rPr lang="en-US" dirty="0" smtClean="0">
                <a:sym typeface="Wingdings 2"/>
              </a:rPr>
              <a:t>In some cases </a:t>
            </a:r>
            <a:r>
              <a:rPr lang="en-US" dirty="0" smtClean="0">
                <a:solidFill>
                  <a:srgbClr val="FFFF00"/>
                </a:solidFill>
              </a:rPr>
              <a:t>winged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FF00"/>
                </a:solidFill>
              </a:rPr>
              <a:t>butterfly</a:t>
            </a:r>
            <a:r>
              <a:rPr lang="en-US" dirty="0" smtClean="0">
                <a:solidFill>
                  <a:srgbClr val="CC3300"/>
                </a:solidFill>
              </a:rPr>
              <a:t> </a:t>
            </a:r>
            <a:r>
              <a:rPr lang="en-US" dirty="0" smtClean="0"/>
              <a:t>collection set are also used.</a:t>
            </a:r>
          </a:p>
          <a:p>
            <a:r>
              <a:rPr lang="en-US" dirty="0" smtClean="0"/>
              <a:t>Where blood is drawn for </a:t>
            </a:r>
            <a:r>
              <a:rPr lang="en-US" dirty="0" smtClean="0">
                <a:solidFill>
                  <a:srgbClr val="FFFF00"/>
                </a:solidFill>
              </a:rPr>
              <a:t>trace element</a:t>
            </a:r>
            <a:r>
              <a:rPr lang="en-US" dirty="0" smtClean="0"/>
              <a:t> measurements, the needle should be </a:t>
            </a:r>
            <a:r>
              <a:rPr lang="en-US" dirty="0" smtClean="0">
                <a:solidFill>
                  <a:srgbClr val="FFFF00"/>
                </a:solidFill>
              </a:rPr>
              <a:t>stainless steel</a:t>
            </a:r>
            <a:r>
              <a:rPr lang="en-US" dirty="0" smtClean="0"/>
              <a:t> and known to be free from contamination.</a:t>
            </a:r>
          </a:p>
        </p:txBody>
      </p:sp>
    </p:spTree>
    <p:extLst>
      <p:ext uri="{BB962C8B-B14F-4D97-AF65-F5344CB8AC3E}">
        <p14:creationId xmlns:p14="http://schemas.microsoft.com/office/powerpoint/2010/main" val="314478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Location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Due to the size and the closeness to the </a:t>
            </a:r>
            <a:r>
              <a:rPr lang="en-US" sz="2400" dirty="0" smtClean="0">
                <a:solidFill>
                  <a:srgbClr val="FFFF00"/>
                </a:solidFill>
              </a:rPr>
              <a:t>surface of the skin</a:t>
            </a:r>
            <a:r>
              <a:rPr lang="en-US" sz="2400" dirty="0" smtClean="0"/>
              <a:t>, the </a:t>
            </a:r>
            <a:r>
              <a:rPr lang="en-US" sz="2400" dirty="0">
                <a:solidFill>
                  <a:srgbClr val="FFFF00"/>
                </a:solidFill>
              </a:rPr>
              <a:t>median </a:t>
            </a:r>
            <a:r>
              <a:rPr lang="en-US" sz="2400" dirty="0" err="1">
                <a:solidFill>
                  <a:srgbClr val="FFFF00"/>
                </a:solidFill>
              </a:rPr>
              <a:t>cubital</a:t>
            </a:r>
            <a:r>
              <a:rPr lang="en-US" sz="2400" dirty="0">
                <a:solidFill>
                  <a:srgbClr val="FFFF00"/>
                </a:solidFill>
              </a:rPr>
              <a:t> vein</a:t>
            </a:r>
            <a:r>
              <a:rPr lang="en-US" sz="2400" dirty="0"/>
              <a:t> in the </a:t>
            </a:r>
            <a:r>
              <a:rPr lang="en-US" sz="2400" dirty="0" err="1"/>
              <a:t>antecubital</a:t>
            </a:r>
            <a:r>
              <a:rPr lang="en-US" sz="2400" dirty="0"/>
              <a:t> fossa, or crook of the elbow, is the preferred site </a:t>
            </a:r>
            <a:r>
              <a:rPr lang="en-US" sz="2400" dirty="0" smtClean="0"/>
              <a:t>of </a:t>
            </a:r>
            <a:r>
              <a:rPr lang="en-US" sz="2400" dirty="0" err="1" smtClean="0"/>
              <a:t>venipuncture</a:t>
            </a:r>
            <a:r>
              <a:rPr lang="en-US" sz="2400" dirty="0" smtClean="0"/>
              <a:t> in adults.</a:t>
            </a:r>
            <a:endParaRPr lang="en-US" sz="2400" dirty="0"/>
          </a:p>
          <a:p>
            <a:r>
              <a:rPr lang="en-US" sz="2400" dirty="0"/>
              <a:t>Veins on </a:t>
            </a:r>
            <a:r>
              <a:rPr lang="en-US" sz="2400" dirty="0">
                <a:solidFill>
                  <a:srgbClr val="FFFF00"/>
                </a:solidFill>
              </a:rPr>
              <a:t>the back of the hand</a:t>
            </a:r>
            <a:r>
              <a:rPr lang="en-US" sz="2400" dirty="0"/>
              <a:t> or at the</a:t>
            </a:r>
            <a:r>
              <a:rPr lang="en-US" sz="2400" dirty="0">
                <a:solidFill>
                  <a:srgbClr val="FFFF00"/>
                </a:solidFill>
              </a:rPr>
              <a:t> ankle</a:t>
            </a:r>
            <a:r>
              <a:rPr lang="en-US" sz="2400" dirty="0"/>
              <a:t> may be used, although these are less desirable and should be avoided in </a:t>
            </a:r>
            <a:r>
              <a:rPr lang="en-US" sz="2400" dirty="0">
                <a:solidFill>
                  <a:srgbClr val="FFFF00"/>
                </a:solidFill>
              </a:rPr>
              <a:t>diabetics</a:t>
            </a:r>
            <a:r>
              <a:rPr lang="en-US" sz="2400" dirty="0"/>
              <a:t> and other individuals with</a:t>
            </a:r>
            <a:r>
              <a:rPr lang="en-US" sz="2400" dirty="0">
                <a:solidFill>
                  <a:srgbClr val="FFFF00"/>
                </a:solidFill>
              </a:rPr>
              <a:t> poor circulation</a:t>
            </a:r>
            <a:r>
              <a:rPr lang="en-US" sz="2400" dirty="0"/>
              <a:t>.</a:t>
            </a:r>
          </a:p>
          <a:p>
            <a:r>
              <a:rPr lang="en-US" sz="2400" dirty="0"/>
              <a:t>In the </a:t>
            </a:r>
            <a:r>
              <a:rPr lang="en-US" sz="2400" dirty="0">
                <a:solidFill>
                  <a:srgbClr val="FFFF00"/>
                </a:solidFill>
              </a:rPr>
              <a:t>hospitalized patients</a:t>
            </a:r>
            <a:r>
              <a:rPr lang="en-US" sz="2400" dirty="0"/>
              <a:t>, it is appropriate to collect blood through a </a:t>
            </a:r>
            <a:r>
              <a:rPr lang="en-US" sz="2400" dirty="0">
                <a:solidFill>
                  <a:srgbClr val="FFFF00"/>
                </a:solidFill>
              </a:rPr>
              <a:t>cannula</a:t>
            </a:r>
            <a:r>
              <a:rPr lang="en-US" sz="2400" dirty="0"/>
              <a:t> that is being inserted for </a:t>
            </a:r>
            <a:r>
              <a:rPr lang="en-US" sz="2400" dirty="0">
                <a:solidFill>
                  <a:srgbClr val="FFFF00"/>
                </a:solidFill>
              </a:rPr>
              <a:t>long-term fluid infusions</a:t>
            </a:r>
            <a:r>
              <a:rPr lang="en-US" sz="2400" dirty="0"/>
              <a:t> at the time of first insertion to prevent a second stick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Location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7959570" cy="5598367"/>
          </a:xfrm>
        </p:spPr>
        <p:txBody>
          <a:bodyPr>
            <a:noAutofit/>
          </a:bodyPr>
          <a:lstStyle/>
          <a:p>
            <a:r>
              <a:rPr lang="en-US" dirty="0" smtClean="0"/>
              <a:t>If </a:t>
            </a:r>
            <a:r>
              <a:rPr lang="en-US" dirty="0"/>
              <a:t>fluid is being infused </a:t>
            </a:r>
            <a:r>
              <a:rPr lang="en-US" dirty="0">
                <a:solidFill>
                  <a:srgbClr val="FFFF00"/>
                </a:solidFill>
              </a:rPr>
              <a:t>intravenously</a:t>
            </a:r>
            <a:r>
              <a:rPr lang="en-US" dirty="0"/>
              <a:t> into a limb, the fluid should be </a:t>
            </a:r>
            <a:r>
              <a:rPr lang="en-US" dirty="0">
                <a:solidFill>
                  <a:srgbClr val="FFFF00"/>
                </a:solidFill>
              </a:rPr>
              <a:t>shut off</a:t>
            </a:r>
            <a:r>
              <a:rPr lang="en-US" dirty="0"/>
              <a:t> for </a:t>
            </a:r>
            <a:r>
              <a:rPr lang="en-US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CC3300"/>
                </a:solidFill>
              </a:rPr>
              <a:t> </a:t>
            </a:r>
            <a:r>
              <a:rPr lang="en-US" dirty="0" smtClean="0"/>
              <a:t>min </a:t>
            </a:r>
            <a:r>
              <a:rPr lang="en-US" dirty="0"/>
              <a:t>before a specimen is obtained and a suitable </a:t>
            </a:r>
            <a:r>
              <a:rPr lang="en-US" dirty="0">
                <a:solidFill>
                  <a:srgbClr val="FFFF00"/>
                </a:solidFill>
              </a:rPr>
              <a:t>note</a:t>
            </a:r>
            <a:r>
              <a:rPr lang="en-US" dirty="0"/>
              <a:t> made in the patient’s chart.</a:t>
            </a:r>
          </a:p>
          <a:p>
            <a:r>
              <a:rPr lang="en-US" dirty="0"/>
              <a:t>The first </a:t>
            </a:r>
            <a:r>
              <a:rPr lang="en-US" dirty="0">
                <a:solidFill>
                  <a:srgbClr val="FFFF00"/>
                </a:solidFill>
              </a:rPr>
              <a:t>5 to 10 mL</a:t>
            </a:r>
            <a:r>
              <a:rPr lang="en-US" dirty="0"/>
              <a:t> of blood collected should be </a:t>
            </a:r>
            <a:r>
              <a:rPr lang="en-US" dirty="0">
                <a:solidFill>
                  <a:srgbClr val="FFFF00"/>
                </a:solidFill>
              </a:rPr>
              <a:t>discarded</a:t>
            </a:r>
            <a:r>
              <a:rPr lang="en-US" dirty="0"/>
              <a:t>.</a:t>
            </a:r>
          </a:p>
          <a:p>
            <a:r>
              <a:rPr lang="en-US" dirty="0"/>
              <a:t>Specimens obtained from the </a:t>
            </a:r>
            <a:r>
              <a:rPr lang="en-US" dirty="0">
                <a:solidFill>
                  <a:srgbClr val="FFFF00"/>
                </a:solidFill>
              </a:rPr>
              <a:t>opposite arm</a:t>
            </a:r>
            <a:r>
              <a:rPr lang="en-US" dirty="0"/>
              <a:t> or </a:t>
            </a:r>
            <a:r>
              <a:rPr lang="en-US" dirty="0">
                <a:solidFill>
                  <a:srgbClr val="FFFF00"/>
                </a:solidFill>
              </a:rPr>
              <a:t>below</a:t>
            </a:r>
            <a:r>
              <a:rPr lang="en-US" dirty="0"/>
              <a:t> the infusion site in the same arm are satisfactory for most tests because </a:t>
            </a:r>
            <a:r>
              <a:rPr lang="en-US" dirty="0" smtClean="0"/>
              <a:t>of </a:t>
            </a:r>
            <a:r>
              <a:rPr lang="en-US" dirty="0"/>
              <a:t>not occurrence of retrograde blood </a:t>
            </a:r>
            <a:r>
              <a:rPr lang="en-US" dirty="0" smtClean="0"/>
              <a:t>flow.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Preparation of </a:t>
            </a:r>
            <a:r>
              <a:rPr lang="en-US" dirty="0" smtClean="0"/>
              <a:t>the Site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The area around the </a:t>
            </a:r>
            <a:r>
              <a:rPr lang="en-US" sz="2400" dirty="0" smtClean="0"/>
              <a:t>puncture </a:t>
            </a:r>
            <a:r>
              <a:rPr lang="en-US" sz="2400" dirty="0"/>
              <a:t>site should be </a:t>
            </a:r>
            <a:r>
              <a:rPr lang="en-US" sz="2400" dirty="0" smtClean="0">
                <a:solidFill>
                  <a:srgbClr val="FFFF00"/>
                </a:solidFill>
              </a:rPr>
              <a:t>cleaned</a:t>
            </a:r>
            <a:r>
              <a:rPr lang="en-US" sz="2400" dirty="0" smtClean="0"/>
              <a:t> by 3 commonly </a:t>
            </a:r>
            <a:r>
              <a:rPr lang="en-US" sz="2400" dirty="0"/>
              <a:t>used </a:t>
            </a:r>
            <a:r>
              <a:rPr lang="en-US" sz="2400" dirty="0" smtClean="0"/>
              <a:t>materials, p</a:t>
            </a:r>
            <a:r>
              <a:rPr lang="en-US" dirty="0" smtClean="0"/>
              <a:t>repackaged </a:t>
            </a:r>
            <a:r>
              <a:rPr lang="en-US" dirty="0"/>
              <a:t>alcohol </a:t>
            </a:r>
            <a:r>
              <a:rPr lang="en-US" dirty="0" smtClean="0"/>
              <a:t>swab, gauze </a:t>
            </a:r>
            <a:r>
              <a:rPr lang="en-US" dirty="0"/>
              <a:t>pad saturated with </a:t>
            </a:r>
            <a:r>
              <a:rPr lang="en-US" dirty="0">
                <a:solidFill>
                  <a:srgbClr val="FFFF00"/>
                </a:solidFill>
              </a:rPr>
              <a:t>70% </a:t>
            </a:r>
            <a:r>
              <a:rPr lang="en-US" dirty="0" smtClean="0">
                <a:solidFill>
                  <a:srgbClr val="FFFF00"/>
                </a:solidFill>
              </a:rPr>
              <a:t>isopropanol</a:t>
            </a:r>
            <a:r>
              <a:rPr lang="en-US" dirty="0" smtClean="0"/>
              <a:t>, or </a:t>
            </a:r>
            <a:r>
              <a:rPr lang="en-US" dirty="0" err="1" smtClean="0">
                <a:solidFill>
                  <a:srgbClr val="FFFF00"/>
                </a:solidFill>
              </a:rPr>
              <a:t>benzalkonium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chloride</a:t>
            </a:r>
            <a:r>
              <a:rPr lang="en-US" dirty="0"/>
              <a:t> solution </a:t>
            </a:r>
            <a:r>
              <a:rPr lang="en-US" dirty="0" smtClean="0"/>
              <a:t>(1:750), especially </a:t>
            </a:r>
            <a:r>
              <a:rPr lang="en-US" sz="2400" dirty="0" smtClean="0"/>
              <a:t>when </a:t>
            </a:r>
            <a:r>
              <a:rPr lang="en-US" sz="2400" dirty="0"/>
              <a:t>specimens are to be collected for </a:t>
            </a:r>
            <a:r>
              <a:rPr lang="en-US" sz="2400" dirty="0">
                <a:solidFill>
                  <a:srgbClr val="FFFF00"/>
                </a:solidFill>
              </a:rPr>
              <a:t>ethanol determinations</a:t>
            </a:r>
            <a:r>
              <a:rPr lang="en-US" sz="2400" dirty="0" smtClean="0"/>
              <a:t>.</a:t>
            </a:r>
          </a:p>
          <a:p>
            <a:r>
              <a:rPr lang="en-US" sz="2400" dirty="0" smtClean="0">
                <a:sym typeface="Wingdings 2"/>
              </a:rPr>
              <a:t></a:t>
            </a:r>
            <a:r>
              <a:rPr lang="en-US" sz="2400" dirty="0" err="1" smtClean="0">
                <a:solidFill>
                  <a:srgbClr val="FFFF00"/>
                </a:solidFill>
              </a:rPr>
              <a:t>Povidone</a:t>
            </a:r>
            <a:r>
              <a:rPr lang="en-US" sz="2400" dirty="0" smtClean="0">
                <a:solidFill>
                  <a:srgbClr val="FFFF00"/>
                </a:solidFill>
              </a:rPr>
              <a:t>-iodine</a:t>
            </a:r>
            <a:r>
              <a:rPr lang="en-US" sz="2400" dirty="0" smtClean="0"/>
              <a:t> </a:t>
            </a:r>
            <a:r>
              <a:rPr lang="en-US" sz="2400" dirty="0"/>
              <a:t>should be</a:t>
            </a:r>
            <a:r>
              <a:rPr lang="en-US" sz="2400" dirty="0">
                <a:solidFill>
                  <a:srgbClr val="CC33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avoided</a:t>
            </a:r>
            <a:r>
              <a:rPr lang="en-US" sz="2400" dirty="0"/>
              <a:t> </a:t>
            </a:r>
            <a:r>
              <a:rPr lang="en-US" sz="2400" dirty="0" smtClean="0"/>
              <a:t>because </a:t>
            </a:r>
            <a:r>
              <a:rPr lang="en-US" sz="2400" dirty="0"/>
              <a:t>it may interfere with several chemistry procedures</a:t>
            </a:r>
            <a:r>
              <a:rPr lang="en-US" sz="2400" dirty="0" smtClean="0"/>
              <a:t>.</a:t>
            </a:r>
          </a:p>
          <a:p>
            <a:r>
              <a:rPr lang="en-US" dirty="0" smtClean="0"/>
              <a:t>Cleaning should be done with a </a:t>
            </a:r>
            <a:r>
              <a:rPr lang="en-US" dirty="0" smtClean="0">
                <a:solidFill>
                  <a:srgbClr val="FFFF00"/>
                </a:solidFill>
              </a:rPr>
              <a:t>circular motion</a:t>
            </a:r>
            <a:r>
              <a:rPr lang="en-US" dirty="0" smtClean="0"/>
              <a:t> and from </a:t>
            </a:r>
            <a:r>
              <a:rPr lang="en-US" dirty="0" smtClean="0">
                <a:solidFill>
                  <a:srgbClr val="FFFF00"/>
                </a:solidFill>
              </a:rPr>
              <a:t>the site outward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skin should be allowed to </a:t>
            </a:r>
            <a:r>
              <a:rPr lang="en-US" dirty="0" smtClean="0">
                <a:solidFill>
                  <a:srgbClr val="FFFF00"/>
                </a:solidFill>
              </a:rPr>
              <a:t>dry</a:t>
            </a:r>
            <a:r>
              <a:rPr lang="en-US" dirty="0" smtClean="0"/>
              <a:t> in the air, traces may cause </a:t>
            </a:r>
            <a:r>
              <a:rPr lang="en-US" dirty="0" err="1" smtClean="0">
                <a:solidFill>
                  <a:srgbClr val="FFFF00"/>
                </a:solidFill>
              </a:rPr>
              <a:t>hemolysis</a:t>
            </a:r>
            <a:r>
              <a:rPr lang="en-US" dirty="0" smtClean="0"/>
              <a:t> and invalidate test results.</a:t>
            </a:r>
            <a:endParaRPr lang="en-US" altLang="ko-KR" dirty="0" smtClean="0">
              <a:ea typeface="Gulim" pitchFamily="34" charset="-127"/>
            </a:endParaRPr>
          </a:p>
          <a:p>
            <a:r>
              <a:rPr lang="en-US" altLang="ko-KR" dirty="0" smtClean="0">
                <a:ea typeface="Gulim" pitchFamily="34" charset="-127"/>
              </a:rPr>
              <a:t>Once the skin has been cleaned, it should not be </a:t>
            </a:r>
            <a:r>
              <a:rPr lang="en-US" altLang="ko-KR" dirty="0" smtClean="0">
                <a:solidFill>
                  <a:srgbClr val="FFFF00"/>
                </a:solidFill>
                <a:ea typeface="Gulim" pitchFamily="34" charset="-127"/>
              </a:rPr>
              <a:t>touched</a:t>
            </a:r>
            <a:r>
              <a:rPr lang="en-US" altLang="ko-KR" dirty="0" smtClean="0">
                <a:ea typeface="Gulim" pitchFamily="34" charset="-127"/>
              </a:rPr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Timing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807170" cy="5293567"/>
          </a:xfrm>
        </p:spPr>
        <p:txBody>
          <a:bodyPr/>
          <a:lstStyle/>
          <a:p>
            <a:r>
              <a:rPr lang="en-US" dirty="0"/>
              <a:t>The time at which a specimen is obtained is important for those blood constituents that undergo marked </a:t>
            </a:r>
            <a:r>
              <a:rPr lang="en-US" dirty="0">
                <a:solidFill>
                  <a:srgbClr val="FFFF00"/>
                </a:solidFill>
              </a:rPr>
              <a:t>diurnal variation</a:t>
            </a:r>
            <a:r>
              <a:rPr lang="en-US" dirty="0"/>
              <a:t> (e.g</a:t>
            </a:r>
            <a:r>
              <a:rPr lang="en-US" dirty="0" smtClean="0"/>
              <a:t>., PRL. GH, </a:t>
            </a:r>
            <a:r>
              <a:rPr lang="en-US" dirty="0">
                <a:solidFill>
                  <a:srgbClr val="FFFF00"/>
                </a:solidFill>
              </a:rPr>
              <a:t>corticosteroids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iron</a:t>
            </a:r>
            <a:r>
              <a:rPr lang="en-US" dirty="0" smtClean="0"/>
              <a:t>), </a:t>
            </a:r>
            <a:r>
              <a:rPr lang="en-US" dirty="0" err="1" smtClean="0"/>
              <a:t>catamenial</a:t>
            </a:r>
            <a:r>
              <a:rPr lang="en-US" dirty="0" smtClean="0"/>
              <a:t> variation such as </a:t>
            </a:r>
            <a:r>
              <a:rPr lang="en-US" dirty="0" err="1" smtClean="0"/>
              <a:t>analytes</a:t>
            </a:r>
            <a:r>
              <a:rPr lang="en-US" dirty="0" smtClean="0"/>
              <a:t> vary in ovary </a:t>
            </a:r>
            <a:r>
              <a:rPr lang="en-US" dirty="0" err="1" smtClean="0"/>
              <a:t>cycl</a:t>
            </a:r>
            <a:r>
              <a:rPr lang="en-US" dirty="0" smtClean="0"/>
              <a:t> </a:t>
            </a:r>
            <a:r>
              <a:rPr lang="en-US" dirty="0"/>
              <a:t>and for those used to monitor </a:t>
            </a:r>
            <a:r>
              <a:rPr lang="en-US" dirty="0">
                <a:solidFill>
                  <a:srgbClr val="FFFF00"/>
                </a:solidFill>
              </a:rPr>
              <a:t>drug therapy</a:t>
            </a:r>
            <a:r>
              <a:rPr lang="en-US" dirty="0"/>
              <a:t> or for </a:t>
            </a:r>
            <a:r>
              <a:rPr lang="en-US" dirty="0">
                <a:solidFill>
                  <a:srgbClr val="FFFF00"/>
                </a:solidFill>
              </a:rPr>
              <a:t>drug measurements</a:t>
            </a:r>
            <a:r>
              <a:rPr lang="en-US" dirty="0"/>
              <a:t> in association with </a:t>
            </a:r>
            <a:r>
              <a:rPr lang="en-US" dirty="0" err="1">
                <a:solidFill>
                  <a:srgbClr val="FFFF00"/>
                </a:solidFill>
              </a:rPr>
              <a:t>medicolegal</a:t>
            </a:r>
            <a:r>
              <a:rPr lang="en-US" dirty="0">
                <a:solidFill>
                  <a:srgbClr val="FFFF00"/>
                </a:solidFill>
              </a:rPr>
              <a:t> considerations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Venous Occlusion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300" dirty="0"/>
              <a:t>Apply either a </a:t>
            </a:r>
            <a:r>
              <a:rPr lang="en-US" sz="2300" dirty="0">
                <a:solidFill>
                  <a:srgbClr val="FFFF00"/>
                </a:solidFill>
              </a:rPr>
              <a:t>blood pressure </a:t>
            </a:r>
            <a:r>
              <a:rPr lang="en-US" sz="2300" dirty="0" smtClean="0">
                <a:solidFill>
                  <a:srgbClr val="FFFF00"/>
                </a:solidFill>
              </a:rPr>
              <a:t>cuff</a:t>
            </a:r>
            <a:r>
              <a:rPr lang="en-US" sz="2300" dirty="0" smtClean="0"/>
              <a:t>, inflated to ~</a:t>
            </a:r>
            <a:r>
              <a:rPr lang="en-US" sz="2300" dirty="0" smtClean="0">
                <a:solidFill>
                  <a:srgbClr val="FFFF00"/>
                </a:solidFill>
              </a:rPr>
              <a:t>60 mm Hg </a:t>
            </a:r>
            <a:r>
              <a:rPr lang="en-US" sz="2300" dirty="0" smtClean="0"/>
              <a:t>or </a:t>
            </a:r>
            <a:r>
              <a:rPr lang="en-US" sz="2300" dirty="0"/>
              <a:t>a </a:t>
            </a:r>
            <a:r>
              <a:rPr lang="en-US" sz="2300" dirty="0">
                <a:solidFill>
                  <a:srgbClr val="FFFF00"/>
                </a:solidFill>
              </a:rPr>
              <a:t>tourniquet</a:t>
            </a:r>
            <a:r>
              <a:rPr lang="en-US" sz="2300" dirty="0"/>
              <a:t> </a:t>
            </a:r>
            <a:r>
              <a:rPr lang="en-US" sz="2300" dirty="0" smtClean="0"/>
              <a:t>10-15 </a:t>
            </a:r>
            <a:r>
              <a:rPr lang="en-US" sz="2300" dirty="0"/>
              <a:t>cm above the </a:t>
            </a:r>
            <a:r>
              <a:rPr lang="en-US" sz="2300" dirty="0" smtClean="0"/>
              <a:t>puncture site.</a:t>
            </a:r>
            <a:endParaRPr lang="en-US" sz="2300" dirty="0"/>
          </a:p>
          <a:p>
            <a:r>
              <a:rPr lang="en-US" sz="2300" dirty="0">
                <a:solidFill>
                  <a:srgbClr val="FFFF00"/>
                </a:solidFill>
              </a:rPr>
              <a:t>Venous occlusion</a:t>
            </a:r>
            <a:r>
              <a:rPr lang="en-US" sz="2300" dirty="0"/>
              <a:t> must be applied </a:t>
            </a:r>
            <a:r>
              <a:rPr lang="en-US" sz="2300" dirty="0">
                <a:solidFill>
                  <a:srgbClr val="FFFF00"/>
                </a:solidFill>
              </a:rPr>
              <a:t>as short-time as </a:t>
            </a:r>
            <a:r>
              <a:rPr lang="en-US" sz="2300" dirty="0" smtClean="0">
                <a:solidFill>
                  <a:srgbClr val="FFFF00"/>
                </a:solidFill>
              </a:rPr>
              <a:t>possible</a:t>
            </a:r>
            <a:r>
              <a:rPr lang="en-US" sz="2300" dirty="0" smtClean="0"/>
              <a:t>; </a:t>
            </a:r>
            <a:r>
              <a:rPr lang="en-US" sz="2300" dirty="0" smtClean="0">
                <a:solidFill>
                  <a:srgbClr val="FFFF00"/>
                </a:solidFill>
              </a:rPr>
              <a:t>slight </a:t>
            </a:r>
            <a:r>
              <a:rPr lang="en-US" sz="2300" dirty="0">
                <a:solidFill>
                  <a:srgbClr val="FFFF00"/>
                </a:solidFill>
              </a:rPr>
              <a:t>changes</a:t>
            </a:r>
            <a:r>
              <a:rPr lang="en-US" sz="2300" dirty="0"/>
              <a:t> in the composition of blood occur within </a:t>
            </a:r>
            <a:r>
              <a:rPr lang="en-US" sz="2300" dirty="0">
                <a:solidFill>
                  <a:srgbClr val="FFFF00"/>
                </a:solidFill>
              </a:rPr>
              <a:t>1 </a:t>
            </a:r>
            <a:r>
              <a:rPr lang="en-US" sz="2300" dirty="0" smtClean="0">
                <a:solidFill>
                  <a:srgbClr val="FFFF00"/>
                </a:solidFill>
              </a:rPr>
              <a:t>minute</a:t>
            </a:r>
            <a:r>
              <a:rPr lang="en-US" sz="2300" dirty="0" smtClean="0"/>
              <a:t> and </a:t>
            </a:r>
            <a:r>
              <a:rPr lang="en-US" sz="2300" dirty="0" smtClean="0">
                <a:solidFill>
                  <a:srgbClr val="FFFF00"/>
                </a:solidFill>
              </a:rPr>
              <a:t>marked</a:t>
            </a:r>
            <a:r>
              <a:rPr lang="en-US" sz="2300" dirty="0" smtClean="0"/>
              <a:t> </a:t>
            </a:r>
            <a:r>
              <a:rPr lang="en-US" sz="2300" dirty="0"/>
              <a:t>changes have been observed after </a:t>
            </a:r>
            <a:r>
              <a:rPr lang="en-US" sz="2300" dirty="0">
                <a:solidFill>
                  <a:srgbClr val="FFFF00"/>
                </a:solidFill>
              </a:rPr>
              <a:t>3 minutes</a:t>
            </a:r>
            <a:r>
              <a:rPr lang="en-US" sz="2300" dirty="0" smtClean="0"/>
              <a:t>.</a:t>
            </a:r>
            <a:endParaRPr lang="en-US" sz="2300" dirty="0"/>
          </a:p>
          <a:p>
            <a:r>
              <a:rPr lang="en-US" sz="2300" dirty="0" smtClean="0"/>
              <a:t>With </a:t>
            </a:r>
            <a:r>
              <a:rPr lang="en-US" sz="2300" dirty="0" smtClean="0">
                <a:solidFill>
                  <a:srgbClr val="FFFF00"/>
                </a:solidFill>
              </a:rPr>
              <a:t>venous stasis</a:t>
            </a:r>
            <a:r>
              <a:rPr lang="en-US" sz="2300" dirty="0" smtClean="0"/>
              <a:t>, </a:t>
            </a:r>
            <a:r>
              <a:rPr lang="en-US" sz="2300" dirty="0" smtClean="0">
                <a:solidFill>
                  <a:srgbClr val="FFFF00"/>
                </a:solidFill>
              </a:rPr>
              <a:t>water</a:t>
            </a:r>
            <a:r>
              <a:rPr lang="en-US" sz="2300" dirty="0" smtClean="0"/>
              <a:t> and </a:t>
            </a:r>
            <a:r>
              <a:rPr lang="en-US" sz="2300" dirty="0" smtClean="0">
                <a:solidFill>
                  <a:srgbClr val="FFFF00"/>
                </a:solidFill>
              </a:rPr>
              <a:t>small molecules</a:t>
            </a:r>
            <a:r>
              <a:rPr lang="en-US" sz="2300" dirty="0" smtClean="0"/>
              <a:t> are absorbed back into the cells</a:t>
            </a:r>
          </a:p>
          <a:p>
            <a:r>
              <a:rPr lang="en-US" sz="2300" dirty="0" smtClean="0"/>
              <a:t>This is concentrating the </a:t>
            </a:r>
            <a:r>
              <a:rPr lang="en-US" sz="2300" dirty="0" err="1" smtClean="0">
                <a:solidFill>
                  <a:srgbClr val="FFFF00"/>
                </a:solidFill>
              </a:rPr>
              <a:t>nondissolved</a:t>
            </a:r>
            <a:r>
              <a:rPr lang="en-US" sz="2300" dirty="0" smtClean="0">
                <a:solidFill>
                  <a:srgbClr val="FFFF00"/>
                </a:solidFill>
              </a:rPr>
              <a:t> materials</a:t>
            </a:r>
            <a:r>
              <a:rPr lang="en-US" sz="2300" dirty="0" smtClean="0"/>
              <a:t>, such as </a:t>
            </a:r>
            <a:r>
              <a:rPr lang="en-US" sz="2300" dirty="0" smtClean="0">
                <a:solidFill>
                  <a:srgbClr val="FFFF00"/>
                </a:solidFill>
              </a:rPr>
              <a:t>proteins</a:t>
            </a:r>
            <a:r>
              <a:rPr lang="en-US" sz="2300" dirty="0" smtClean="0"/>
              <a:t> and </a:t>
            </a:r>
            <a:r>
              <a:rPr lang="en-US" sz="2300" dirty="0" smtClean="0">
                <a:solidFill>
                  <a:srgbClr val="FFFF00"/>
                </a:solidFill>
              </a:rPr>
              <a:t>protein-bound constituents</a:t>
            </a:r>
            <a:r>
              <a:rPr lang="en-US" sz="23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Venous Occlusion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78770" cy="5598367"/>
          </a:xfrm>
        </p:spPr>
        <p:txBody>
          <a:bodyPr>
            <a:noAutofit/>
          </a:bodyPr>
          <a:lstStyle/>
          <a:p>
            <a:r>
              <a:rPr lang="en-US" sz="2200" dirty="0" smtClean="0"/>
              <a:t>The </a:t>
            </a:r>
            <a:r>
              <a:rPr lang="en-US" sz="2200" dirty="0"/>
              <a:t>composition of the </a:t>
            </a:r>
            <a:r>
              <a:rPr lang="en-US" sz="2200" dirty="0" smtClean="0">
                <a:solidFill>
                  <a:srgbClr val="FFFF00"/>
                </a:solidFill>
              </a:rPr>
              <a:t>first-drawn</a:t>
            </a:r>
            <a:r>
              <a:rPr lang="en-US" sz="2200" dirty="0" smtClean="0"/>
              <a:t>, which is </a:t>
            </a:r>
            <a:r>
              <a:rPr lang="en-US" sz="2200" dirty="0"/>
              <a:t>most </a:t>
            </a:r>
            <a:r>
              <a:rPr lang="en-US" sz="2200" dirty="0">
                <a:solidFill>
                  <a:srgbClr val="FFFF00"/>
                </a:solidFill>
              </a:rPr>
              <a:t>representative</a:t>
            </a:r>
            <a:r>
              <a:rPr lang="en-US" sz="2200" dirty="0"/>
              <a:t> of the composition of </a:t>
            </a:r>
            <a:r>
              <a:rPr lang="en-US" sz="2200" dirty="0">
                <a:solidFill>
                  <a:srgbClr val="FFFF00"/>
                </a:solidFill>
              </a:rPr>
              <a:t>circulating </a:t>
            </a:r>
            <a:r>
              <a:rPr lang="en-US" sz="2200" dirty="0" smtClean="0">
                <a:solidFill>
                  <a:srgbClr val="FFFF00"/>
                </a:solidFill>
              </a:rPr>
              <a:t>blood</a:t>
            </a:r>
            <a:r>
              <a:rPr lang="en-US" sz="2200" dirty="0" smtClean="0"/>
              <a:t>, should be </a:t>
            </a:r>
            <a:r>
              <a:rPr lang="en-US" sz="2200" dirty="0"/>
              <a:t>used for those </a:t>
            </a:r>
            <a:r>
              <a:rPr lang="en-US" sz="2200" dirty="0" err="1"/>
              <a:t>analytes</a:t>
            </a:r>
            <a:r>
              <a:rPr lang="en-US" sz="2200" dirty="0"/>
              <a:t>, such as </a:t>
            </a:r>
            <a:r>
              <a:rPr lang="en-US" sz="2200" dirty="0" smtClean="0">
                <a:solidFill>
                  <a:srgbClr val="FFFF00"/>
                </a:solidFill>
              </a:rPr>
              <a:t>Ca</a:t>
            </a:r>
            <a:r>
              <a:rPr lang="en-US" sz="2200" dirty="0" smtClean="0"/>
              <a:t>, </a:t>
            </a:r>
            <a:r>
              <a:rPr lang="en-US" sz="2200" dirty="0"/>
              <a:t>that are </a:t>
            </a:r>
            <a:r>
              <a:rPr lang="en-US" sz="2200" dirty="0" smtClean="0"/>
              <a:t>critical in </a:t>
            </a:r>
            <a:r>
              <a:rPr lang="en-US" sz="2200" dirty="0" smtClean="0">
                <a:solidFill>
                  <a:srgbClr val="FFFF00"/>
                </a:solidFill>
              </a:rPr>
              <a:t>medical </a:t>
            </a:r>
            <a:r>
              <a:rPr lang="en-US" sz="2200" dirty="0">
                <a:solidFill>
                  <a:srgbClr val="FFFF00"/>
                </a:solidFill>
              </a:rPr>
              <a:t>decisions</a:t>
            </a:r>
            <a:r>
              <a:rPr lang="en-US" sz="2200" dirty="0"/>
              <a:t>.</a:t>
            </a:r>
          </a:p>
          <a:p>
            <a:r>
              <a:rPr lang="en-US" sz="2200" dirty="0">
                <a:solidFill>
                  <a:srgbClr val="FFFF00"/>
                </a:solidFill>
              </a:rPr>
              <a:t>Later-drawn</a:t>
            </a:r>
            <a:r>
              <a:rPr lang="en-US" sz="2200" dirty="0"/>
              <a:t> specimen shows a greater effect from </a:t>
            </a:r>
            <a:r>
              <a:rPr lang="en-US" sz="2200" dirty="0" smtClean="0">
                <a:solidFill>
                  <a:srgbClr val="FFFF00"/>
                </a:solidFill>
              </a:rPr>
              <a:t>venous stasis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Thus, the </a:t>
            </a:r>
            <a:r>
              <a:rPr lang="en-US" sz="2200" dirty="0" smtClean="0">
                <a:solidFill>
                  <a:srgbClr val="FFFF00"/>
                </a:solidFill>
              </a:rPr>
              <a:t>1</a:t>
            </a:r>
            <a:r>
              <a:rPr lang="en-US" sz="2200" baseline="30000" dirty="0" smtClean="0">
                <a:solidFill>
                  <a:srgbClr val="FFFF00"/>
                </a:solidFill>
              </a:rPr>
              <a:t>st</a:t>
            </a:r>
            <a:r>
              <a:rPr lang="en-US" sz="2200" dirty="0" smtClean="0">
                <a:solidFill>
                  <a:srgbClr val="FFFF00"/>
                </a:solidFill>
              </a:rPr>
              <a:t> tube</a:t>
            </a:r>
            <a:r>
              <a:rPr lang="en-US" sz="2200" dirty="0" smtClean="0"/>
              <a:t> may show a </a:t>
            </a:r>
            <a:r>
              <a:rPr lang="en-US" sz="2200" dirty="0" smtClean="0">
                <a:solidFill>
                  <a:srgbClr val="FFFF00"/>
                </a:solidFill>
              </a:rPr>
              <a:t>5%</a:t>
            </a:r>
            <a:r>
              <a:rPr lang="en-US" sz="2200" dirty="0" smtClean="0"/>
              <a:t> increase of [</a:t>
            </a:r>
            <a:r>
              <a:rPr lang="en-US" sz="2200" dirty="0" err="1" smtClean="0"/>
              <a:t>Pr</a:t>
            </a:r>
            <a:r>
              <a:rPr lang="en-US" sz="2200" dirty="0" smtClean="0"/>
              <a:t>], whereas the </a:t>
            </a:r>
            <a:r>
              <a:rPr lang="en-US" sz="2200" dirty="0" smtClean="0">
                <a:solidFill>
                  <a:srgbClr val="FFFF00"/>
                </a:solidFill>
              </a:rPr>
              <a:t>3</a:t>
            </a:r>
            <a:r>
              <a:rPr lang="en-US" sz="2200" baseline="30000" dirty="0" smtClean="0">
                <a:solidFill>
                  <a:srgbClr val="FFFF00"/>
                </a:solidFill>
              </a:rPr>
              <a:t>rd</a:t>
            </a:r>
            <a:r>
              <a:rPr lang="en-US" sz="2200" dirty="0" smtClean="0">
                <a:solidFill>
                  <a:srgbClr val="FFFF00"/>
                </a:solidFill>
              </a:rPr>
              <a:t> tube</a:t>
            </a:r>
            <a:r>
              <a:rPr lang="en-US" sz="2200" dirty="0" smtClean="0"/>
              <a:t> may show a </a:t>
            </a:r>
            <a:r>
              <a:rPr lang="en-US" sz="2200" dirty="0" smtClean="0">
                <a:solidFill>
                  <a:srgbClr val="FFFF00"/>
                </a:solidFill>
              </a:rPr>
              <a:t>10% change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Prolonged stasis increases the [protein-bound constituents] by as much as </a:t>
            </a:r>
            <a:r>
              <a:rPr lang="en-US" sz="2200" dirty="0" smtClean="0">
                <a:solidFill>
                  <a:srgbClr val="FFFF00"/>
                </a:solidFill>
              </a:rPr>
              <a:t>15%</a:t>
            </a:r>
            <a:r>
              <a:rPr lang="en-US" sz="2200" dirty="0" smtClean="0"/>
              <a:t>.</a:t>
            </a:r>
          </a:p>
          <a:p>
            <a:r>
              <a:rPr lang="en-US" sz="2200" dirty="0">
                <a:solidFill>
                  <a:srgbClr val="FFFF00"/>
                </a:solidFill>
              </a:rPr>
              <a:t>Pumping of the fist</a:t>
            </a:r>
            <a:r>
              <a:rPr lang="en-US" sz="2200" dirty="0"/>
              <a:t> before venipuncture should be avoided, because it causes an increase in plasma [] of </a:t>
            </a:r>
            <a:r>
              <a:rPr lang="en-US" sz="2200" dirty="0">
                <a:solidFill>
                  <a:srgbClr val="FFFF00"/>
                </a:solidFill>
              </a:rPr>
              <a:t>K</a:t>
            </a:r>
            <a:r>
              <a:rPr lang="en-US" sz="2200" dirty="0"/>
              <a:t>, </a:t>
            </a:r>
            <a:r>
              <a:rPr lang="en-US" sz="2200" dirty="0">
                <a:solidFill>
                  <a:srgbClr val="FFFF00"/>
                </a:solidFill>
              </a:rPr>
              <a:t>phosphate</a:t>
            </a:r>
            <a:r>
              <a:rPr lang="en-US" sz="2200" dirty="0"/>
              <a:t>, and </a:t>
            </a:r>
            <a:r>
              <a:rPr lang="en-US" sz="2200" dirty="0">
                <a:solidFill>
                  <a:srgbClr val="FFFF00"/>
                </a:solidFill>
              </a:rPr>
              <a:t>lactate</a:t>
            </a:r>
            <a:r>
              <a:rPr lang="en-US" sz="2200" dirty="0"/>
              <a:t>.</a:t>
            </a:r>
          </a:p>
          <a:p>
            <a:r>
              <a:rPr lang="en-US" sz="2200" dirty="0"/>
              <a:t>The </a:t>
            </a:r>
            <a:r>
              <a:rPr lang="en-US" sz="2200" dirty="0">
                <a:solidFill>
                  <a:srgbClr val="FFFF00"/>
                </a:solidFill>
              </a:rPr>
              <a:t>lowered blood pH</a:t>
            </a:r>
            <a:r>
              <a:rPr lang="en-US" sz="2200" dirty="0"/>
              <a:t> by accumulated </a:t>
            </a:r>
            <a:r>
              <a:rPr lang="en-US" sz="2200" dirty="0">
                <a:solidFill>
                  <a:srgbClr val="FFFF00"/>
                </a:solidFill>
              </a:rPr>
              <a:t>lactate</a:t>
            </a:r>
            <a:r>
              <a:rPr lang="en-US" sz="2200" dirty="0"/>
              <a:t> ↑ the [</a:t>
            </a:r>
            <a:r>
              <a:rPr lang="en-US" sz="2200" dirty="0">
                <a:solidFill>
                  <a:srgbClr val="FFFF00"/>
                </a:solidFill>
              </a:rPr>
              <a:t>Ca</a:t>
            </a:r>
            <a:r>
              <a:rPr lang="en-US" sz="2200" baseline="30000" dirty="0">
                <a:solidFill>
                  <a:srgbClr val="FFFF00"/>
                </a:solidFill>
              </a:rPr>
              <a:t>2</a:t>
            </a:r>
            <a:r>
              <a:rPr lang="en-US" sz="2200" baseline="30000" dirty="0" smtClean="0">
                <a:solidFill>
                  <a:srgbClr val="FFFF00"/>
                </a:solidFill>
              </a:rPr>
              <a:t>+</a:t>
            </a:r>
            <a:r>
              <a:rPr lang="en-US" sz="2200" dirty="0" smtClean="0"/>
              <a:t>].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Blood Collection with Syringe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2300" dirty="0" smtClean="0"/>
              <a:t>The </a:t>
            </a:r>
            <a:r>
              <a:rPr lang="en-US" sz="2300" dirty="0">
                <a:solidFill>
                  <a:srgbClr val="FFFF00"/>
                </a:solidFill>
              </a:rPr>
              <a:t>syringe</a:t>
            </a:r>
            <a:r>
              <a:rPr lang="en-US" sz="2300" dirty="0">
                <a:solidFill>
                  <a:srgbClr val="CC3300"/>
                </a:solidFill>
              </a:rPr>
              <a:t> </a:t>
            </a:r>
            <a:r>
              <a:rPr lang="en-US" sz="2300" dirty="0"/>
              <a:t>and </a:t>
            </a:r>
            <a:r>
              <a:rPr lang="en-US" sz="2300" dirty="0">
                <a:solidFill>
                  <a:srgbClr val="FFFF00"/>
                </a:solidFill>
              </a:rPr>
              <a:t>needle</a:t>
            </a:r>
            <a:r>
              <a:rPr lang="en-US" sz="2300" dirty="0"/>
              <a:t> should be aligned with the </a:t>
            </a:r>
            <a:r>
              <a:rPr lang="en-US" sz="2300" dirty="0" smtClean="0"/>
              <a:t>vein and the vein-needle angle should to be ~</a:t>
            </a:r>
            <a:r>
              <a:rPr lang="en-US" sz="2300" dirty="0" smtClean="0">
                <a:solidFill>
                  <a:srgbClr val="FFFF00"/>
                </a:solidFill>
              </a:rPr>
              <a:t>15</a:t>
            </a:r>
            <a:r>
              <a:rPr lang="en-US" sz="2300" dirty="0">
                <a:solidFill>
                  <a:srgbClr val="FFFF00"/>
                </a:solidFill>
              </a:rPr>
              <a:t>°</a:t>
            </a:r>
            <a:r>
              <a:rPr lang="en-US" sz="2300" dirty="0"/>
              <a:t>.</a:t>
            </a:r>
          </a:p>
          <a:p>
            <a:pPr>
              <a:lnSpc>
                <a:spcPct val="170000"/>
              </a:lnSpc>
            </a:pPr>
            <a:r>
              <a:rPr lang="en-US" sz="2300" dirty="0"/>
              <a:t>When the </a:t>
            </a:r>
            <a:r>
              <a:rPr lang="en-US" sz="2300" dirty="0">
                <a:solidFill>
                  <a:srgbClr val="FFFF00"/>
                </a:solidFill>
              </a:rPr>
              <a:t>initial resistance</a:t>
            </a:r>
            <a:r>
              <a:rPr lang="en-US" sz="2300" dirty="0"/>
              <a:t> of the </a:t>
            </a:r>
            <a:r>
              <a:rPr lang="en-US" sz="2300" dirty="0">
                <a:solidFill>
                  <a:srgbClr val="FFFF00"/>
                </a:solidFill>
              </a:rPr>
              <a:t>vein wall</a:t>
            </a:r>
            <a:r>
              <a:rPr lang="en-US" sz="2300" dirty="0"/>
              <a:t> is overcome as it is pierced, forward pressure on the syringe is eased, and the blood is withdrawn by </a:t>
            </a:r>
            <a:r>
              <a:rPr lang="en-US" sz="2300" dirty="0">
                <a:solidFill>
                  <a:srgbClr val="FFFF00"/>
                </a:solidFill>
              </a:rPr>
              <a:t>gently</a:t>
            </a:r>
            <a:r>
              <a:rPr lang="en-US" sz="2300" dirty="0"/>
              <a:t> pulling back the </a:t>
            </a:r>
            <a:r>
              <a:rPr lang="en-US" sz="2300" dirty="0">
                <a:solidFill>
                  <a:srgbClr val="FFFF00"/>
                </a:solidFill>
              </a:rPr>
              <a:t>plunger</a:t>
            </a:r>
            <a:r>
              <a:rPr lang="en-US" sz="2300" dirty="0">
                <a:solidFill>
                  <a:srgbClr val="CC3300"/>
                </a:solidFill>
              </a:rPr>
              <a:t> </a:t>
            </a:r>
            <a:r>
              <a:rPr lang="en-US" sz="2300" dirty="0"/>
              <a:t>of the syringe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The drawn blood should be quickly but gently transferred into </a:t>
            </a:r>
            <a:r>
              <a:rPr lang="en-US" sz="2300" dirty="0"/>
              <a:t>tubes without needle </a:t>
            </a:r>
            <a:r>
              <a:rPr lang="en-US" sz="2300" dirty="0" smtClean="0"/>
              <a:t>and </a:t>
            </a:r>
            <a:r>
              <a:rPr lang="en-US" sz="2300" dirty="0" smtClean="0">
                <a:solidFill>
                  <a:srgbClr val="FFFF00"/>
                </a:solidFill>
              </a:rPr>
              <a:t>promptly analyzed</a:t>
            </a:r>
            <a:r>
              <a:rPr lang="en-US" sz="2300" dirty="0" smtClean="0"/>
              <a:t> in the case of </a:t>
            </a:r>
            <a:r>
              <a:rPr lang="en-US" sz="2300" dirty="0" smtClean="0">
                <a:solidFill>
                  <a:srgbClr val="FFFF00"/>
                </a:solidFill>
              </a:rPr>
              <a:t>blood gases</a:t>
            </a:r>
            <a:r>
              <a:rPr lang="en-US" sz="2300" dirty="0" smtClean="0"/>
              <a:t> and in the case of </a:t>
            </a:r>
            <a:r>
              <a:rPr lang="en-US" sz="2300" dirty="0" smtClean="0">
                <a:solidFill>
                  <a:srgbClr val="FFFF00"/>
                </a:solidFill>
              </a:rPr>
              <a:t>anticoagulation-treated samples</a:t>
            </a:r>
            <a:r>
              <a:rPr lang="en-US" sz="2300" dirty="0" smtClean="0"/>
              <a:t>, the tubes should be capped and </a:t>
            </a:r>
            <a:r>
              <a:rPr lang="en-US" sz="2300" dirty="0" smtClean="0">
                <a:solidFill>
                  <a:srgbClr val="FFFF00"/>
                </a:solidFill>
              </a:rPr>
              <a:t>gently mixed</a:t>
            </a:r>
            <a:r>
              <a:rPr lang="en-US" sz="2300" dirty="0" smtClean="0"/>
              <a:t>.</a:t>
            </a:r>
            <a:endParaRPr lang="en-US" sz="23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Completion of Collection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Vigorous withdrawal</a:t>
            </a:r>
            <a:r>
              <a:rPr lang="en-US" sz="2200" dirty="0" smtClean="0"/>
              <a:t> of blood into a syringe or </a:t>
            </a:r>
            <a:r>
              <a:rPr lang="en-US" sz="2200" dirty="0" smtClean="0">
                <a:solidFill>
                  <a:srgbClr val="FFFF00"/>
                </a:solidFill>
              </a:rPr>
              <a:t>forceful transfer</a:t>
            </a:r>
            <a:r>
              <a:rPr lang="en-US" sz="2200" dirty="0" smtClean="0"/>
              <a:t> to the receiving vessel may cause </a:t>
            </a:r>
            <a:r>
              <a:rPr lang="en-US" sz="2200" dirty="0" err="1" smtClean="0">
                <a:solidFill>
                  <a:srgbClr val="FFFF00"/>
                </a:solidFill>
              </a:rPr>
              <a:t>hemolysis</a:t>
            </a:r>
            <a:r>
              <a:rPr lang="en-US" sz="2200" dirty="0" smtClean="0"/>
              <a:t> of blood.</a:t>
            </a:r>
            <a:endParaRPr lang="en-US" altLang="ko-KR" sz="2200" dirty="0" smtClean="0">
              <a:ea typeface="Gulim" pitchFamily="34" charset="-127"/>
            </a:endParaRPr>
          </a:p>
          <a:p>
            <a:r>
              <a:rPr lang="en-US" sz="2200" dirty="0" smtClean="0"/>
              <a:t>After </a:t>
            </a:r>
            <a:r>
              <a:rPr lang="en-US" sz="2200" dirty="0"/>
              <a:t>withdrawing the needle, the patient is </a:t>
            </a:r>
            <a:r>
              <a:rPr lang="en-US" sz="2200" dirty="0">
                <a:solidFill>
                  <a:srgbClr val="FFFF00"/>
                </a:solidFill>
              </a:rPr>
              <a:t>instructed</a:t>
            </a:r>
            <a:r>
              <a:rPr lang="en-US" sz="2200" dirty="0"/>
              <a:t> to </a:t>
            </a:r>
            <a:r>
              <a:rPr lang="en-US" sz="2200" dirty="0">
                <a:solidFill>
                  <a:srgbClr val="FFFF00"/>
                </a:solidFill>
              </a:rPr>
              <a:t>hold</a:t>
            </a:r>
            <a:r>
              <a:rPr lang="en-US" sz="2200" dirty="0"/>
              <a:t> a </a:t>
            </a:r>
            <a:r>
              <a:rPr lang="en-US" sz="2200" dirty="0">
                <a:solidFill>
                  <a:srgbClr val="FFFF00"/>
                </a:solidFill>
              </a:rPr>
              <a:t>dry gauze pad</a:t>
            </a:r>
            <a:r>
              <a:rPr lang="en-US" sz="2200" dirty="0"/>
              <a:t> over the </a:t>
            </a:r>
            <a:r>
              <a:rPr lang="en-US" sz="2200" dirty="0">
                <a:solidFill>
                  <a:srgbClr val="FFFF00"/>
                </a:solidFill>
              </a:rPr>
              <a:t>puncture site</a:t>
            </a:r>
            <a:r>
              <a:rPr lang="en-US" sz="2200" dirty="0"/>
              <a:t>, with the </a:t>
            </a:r>
            <a:r>
              <a:rPr lang="en-US" sz="2200" dirty="0">
                <a:solidFill>
                  <a:srgbClr val="FFFF00"/>
                </a:solidFill>
              </a:rPr>
              <a:t>arm raised</a:t>
            </a:r>
            <a:r>
              <a:rPr lang="en-US" sz="2200" dirty="0"/>
              <a:t> to </a:t>
            </a:r>
            <a:r>
              <a:rPr lang="en-US" sz="2200" dirty="0">
                <a:solidFill>
                  <a:srgbClr val="FFFF00"/>
                </a:solidFill>
              </a:rPr>
              <a:t>lessen</a:t>
            </a:r>
            <a:r>
              <a:rPr lang="en-US" sz="2200" dirty="0"/>
              <a:t> the likelihood of</a:t>
            </a:r>
            <a:r>
              <a:rPr lang="en-US" sz="2200" dirty="0">
                <a:solidFill>
                  <a:srgbClr val="CC3300"/>
                </a:solidFill>
              </a:rPr>
              <a:t> </a:t>
            </a:r>
            <a:r>
              <a:rPr lang="en-US" sz="2200" dirty="0">
                <a:solidFill>
                  <a:srgbClr val="FFFF00"/>
                </a:solidFill>
              </a:rPr>
              <a:t>leakage</a:t>
            </a:r>
            <a:r>
              <a:rPr lang="en-US" sz="2200" dirty="0"/>
              <a:t> of blood.</a:t>
            </a:r>
          </a:p>
          <a:p>
            <a:r>
              <a:rPr lang="en-US" sz="2200" dirty="0"/>
              <a:t>A new pad is subsequently held in place by a </a:t>
            </a:r>
            <a:r>
              <a:rPr lang="en-US" sz="2200" dirty="0">
                <a:solidFill>
                  <a:srgbClr val="FFFF00"/>
                </a:solidFill>
              </a:rPr>
              <a:t>bandage</a:t>
            </a:r>
            <a:r>
              <a:rPr lang="en-US" sz="2200" dirty="0"/>
              <a:t>, which is removed after </a:t>
            </a:r>
            <a:r>
              <a:rPr lang="en-US" sz="2200" dirty="0">
                <a:solidFill>
                  <a:srgbClr val="FFFF00"/>
                </a:solidFill>
              </a:rPr>
              <a:t>15 minutes</a:t>
            </a:r>
            <a:r>
              <a:rPr lang="en-US" sz="2200" dirty="0"/>
              <a:t>.</a:t>
            </a:r>
          </a:p>
          <a:p>
            <a:r>
              <a:rPr lang="en-US" sz="2200" dirty="0"/>
              <a:t>All tubes should then be </a:t>
            </a:r>
            <a:r>
              <a:rPr lang="en-US" sz="2200" dirty="0" smtClean="0">
                <a:solidFill>
                  <a:srgbClr val="FFFF00"/>
                </a:solidFill>
              </a:rPr>
              <a:t>labeled</a:t>
            </a:r>
            <a:r>
              <a:rPr lang="en-US" sz="2200" dirty="0" smtClean="0"/>
              <a:t>, it is </a:t>
            </a:r>
            <a:r>
              <a:rPr lang="en-US" sz="2200" dirty="0" smtClean="0">
                <a:solidFill>
                  <a:srgbClr val="FFFF00"/>
                </a:solidFill>
              </a:rPr>
              <a:t>seldom</a:t>
            </a:r>
            <a:r>
              <a:rPr lang="en-US" sz="2200" dirty="0" smtClean="0"/>
              <a:t> acceptable to</a:t>
            </a:r>
            <a:r>
              <a:rPr lang="en-US" sz="2200" dirty="0" smtClean="0">
                <a:solidFill>
                  <a:srgbClr val="CC33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prelabel</a:t>
            </a:r>
            <a:r>
              <a:rPr lang="en-US" sz="2200" dirty="0" smtClean="0"/>
              <a:t>.</a:t>
            </a:r>
          </a:p>
          <a:p>
            <a:pPr lvl="1"/>
            <a:r>
              <a:rPr lang="en-US" dirty="0" smtClean="0"/>
              <a:t>Direct </a:t>
            </a:r>
            <a:r>
              <a:rPr lang="en-US" dirty="0"/>
              <a:t>labeling of a capillary blood tube by folding the label like a flag around the tube is preferred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The blood transfusion case</a:t>
            </a:r>
            <a:endParaRPr lang="en-US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Completion of Collection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78770" cy="5598367"/>
          </a:xfrm>
        </p:spPr>
        <p:txBody>
          <a:bodyPr>
            <a:normAutofit/>
          </a:bodyPr>
          <a:lstStyle/>
          <a:p>
            <a:r>
              <a:rPr lang="en-US" altLang="ko-KR" dirty="0">
                <a:ea typeface="Gulim" pitchFamily="34" charset="-127"/>
              </a:rPr>
              <a:t>For any specimen submitted in a </a:t>
            </a:r>
            <a:r>
              <a:rPr lang="en-US" altLang="ko-KR" dirty="0" err="1">
                <a:solidFill>
                  <a:srgbClr val="FFFF00"/>
                </a:solidFill>
                <a:ea typeface="Gulim" pitchFamily="34" charset="-127"/>
              </a:rPr>
              <a:t>screwcap</a:t>
            </a:r>
            <a:r>
              <a:rPr lang="en-US" altLang="ko-KR" dirty="0">
                <a:solidFill>
                  <a:srgbClr val="FFFF00"/>
                </a:solidFill>
                <a:ea typeface="Gulim" pitchFamily="34" charset="-127"/>
              </a:rPr>
              <a:t> test tube</a:t>
            </a:r>
            <a:r>
              <a:rPr lang="en-US" altLang="ko-KR" dirty="0">
                <a:ea typeface="Gulim" pitchFamily="34" charset="-127"/>
              </a:rPr>
              <a:t> or </a:t>
            </a:r>
            <a:r>
              <a:rPr lang="en-US" altLang="ko-KR" dirty="0">
                <a:solidFill>
                  <a:srgbClr val="FFFF00"/>
                </a:solidFill>
                <a:ea typeface="Gulim" pitchFamily="34" charset="-127"/>
              </a:rPr>
              <a:t>cup</a:t>
            </a:r>
            <a:r>
              <a:rPr lang="en-US" altLang="ko-KR" dirty="0">
                <a:ea typeface="Gulim" pitchFamily="34" charset="-127"/>
              </a:rPr>
              <a:t>, the label should be placed on the </a:t>
            </a:r>
            <a:r>
              <a:rPr lang="en-US" altLang="ko-KR" dirty="0">
                <a:solidFill>
                  <a:srgbClr val="FFFF00"/>
                </a:solidFill>
                <a:ea typeface="Gulim" pitchFamily="34" charset="-127"/>
              </a:rPr>
              <a:t>cup</a:t>
            </a:r>
            <a:r>
              <a:rPr lang="en-US" altLang="ko-KR" dirty="0">
                <a:ea typeface="Gulim" pitchFamily="34" charset="-127"/>
              </a:rPr>
              <a:t> or </a:t>
            </a:r>
            <a:r>
              <a:rPr lang="en-US" altLang="ko-KR" dirty="0">
                <a:solidFill>
                  <a:srgbClr val="FFFF00"/>
                </a:solidFill>
                <a:ea typeface="Gulim" pitchFamily="34" charset="-127"/>
              </a:rPr>
              <a:t>tube directly</a:t>
            </a:r>
            <a:r>
              <a:rPr lang="en-US" altLang="ko-KR" dirty="0">
                <a:ea typeface="Gulim" pitchFamily="34" charset="-127"/>
              </a:rPr>
              <a:t>, not to the </a:t>
            </a:r>
            <a:r>
              <a:rPr lang="en-US" altLang="ko-KR" dirty="0">
                <a:solidFill>
                  <a:srgbClr val="FFFF00"/>
                </a:solidFill>
                <a:ea typeface="Gulim" pitchFamily="34" charset="-127"/>
              </a:rPr>
              <a:t>cap</a:t>
            </a:r>
            <a:r>
              <a:rPr lang="en-US" altLang="ko-KR" dirty="0">
                <a:ea typeface="Gulim" pitchFamily="34" charset="-127"/>
              </a:rPr>
              <a:t>.</a:t>
            </a:r>
          </a:p>
          <a:p>
            <a:r>
              <a:rPr lang="en-US" altLang="ko-KR" dirty="0">
                <a:solidFill>
                  <a:srgbClr val="FFFF00"/>
                </a:solidFill>
                <a:ea typeface="Gulim" pitchFamily="34" charset="-127"/>
              </a:rPr>
              <a:t>No specific labeling</a:t>
            </a:r>
            <a:r>
              <a:rPr lang="en-US" altLang="ko-KR" dirty="0">
                <a:ea typeface="Gulim" pitchFamily="34" charset="-127"/>
              </a:rPr>
              <a:t> should be attached to specimens from patients with </a:t>
            </a:r>
            <a:r>
              <a:rPr lang="en-US" altLang="ko-KR" dirty="0">
                <a:solidFill>
                  <a:srgbClr val="FFFF00"/>
                </a:solidFill>
                <a:ea typeface="Gulim" pitchFamily="34" charset="-127"/>
              </a:rPr>
              <a:t>infectious diseases</a:t>
            </a:r>
            <a:r>
              <a:rPr lang="en-US" altLang="ko-KR" dirty="0">
                <a:ea typeface="Gulim" pitchFamily="34" charset="-127"/>
              </a:rPr>
              <a:t> to suggest that these specimens should be handled with </a:t>
            </a:r>
            <a:r>
              <a:rPr lang="en-US" altLang="ko-KR" dirty="0">
                <a:solidFill>
                  <a:srgbClr val="FFFF00"/>
                </a:solidFill>
                <a:ea typeface="Gulim" pitchFamily="34" charset="-127"/>
              </a:rPr>
              <a:t>special care</a:t>
            </a:r>
            <a:r>
              <a:rPr lang="en-US" altLang="ko-KR" dirty="0" smtClean="0">
                <a:ea typeface="Gulim" pitchFamily="34" charset="-127"/>
              </a:rPr>
              <a:t>.</a:t>
            </a:r>
          </a:p>
          <a:p>
            <a:r>
              <a:rPr lang="en-US" altLang="ko-KR" dirty="0" smtClean="0">
                <a:ea typeface="Gulim" pitchFamily="34" charset="-127"/>
              </a:rPr>
              <a:t>All specimens should be treated as if they are </a:t>
            </a:r>
            <a:r>
              <a:rPr lang="en-US" altLang="ko-KR" dirty="0" smtClean="0">
                <a:solidFill>
                  <a:srgbClr val="FFFF00"/>
                </a:solidFill>
                <a:ea typeface="Gulim" pitchFamily="34" charset="-127"/>
              </a:rPr>
              <a:t>potentially infectious</a:t>
            </a:r>
            <a:r>
              <a:rPr lang="en-US" altLang="ko-KR" dirty="0" smtClean="0">
                <a:ea typeface="Gulim" pitchFamily="34" charset="-127"/>
              </a:rPr>
              <a:t>.</a:t>
            </a:r>
          </a:p>
          <a:p>
            <a:r>
              <a:rPr lang="en-US" altLang="ko-KR" dirty="0" smtClean="0">
                <a:ea typeface="Gulim" pitchFamily="34" charset="-127"/>
              </a:rPr>
              <a:t>Depending upon institutional policy, hands should be </a:t>
            </a:r>
            <a:r>
              <a:rPr lang="en-US" altLang="ko-KR" dirty="0" smtClean="0">
                <a:solidFill>
                  <a:srgbClr val="FFFF00"/>
                </a:solidFill>
                <a:ea typeface="Gulim" pitchFamily="34" charset="-127"/>
              </a:rPr>
              <a:t>washed</a:t>
            </a:r>
            <a:r>
              <a:rPr lang="en-US" altLang="ko-KR" dirty="0" smtClean="0">
                <a:ea typeface="Gulim" pitchFamily="34" charset="-127"/>
              </a:rPr>
              <a:t> with </a:t>
            </a:r>
            <a:r>
              <a:rPr lang="en-US" altLang="ko-KR" dirty="0" smtClean="0">
                <a:solidFill>
                  <a:srgbClr val="FFFF00"/>
                </a:solidFill>
                <a:ea typeface="Gulim" pitchFamily="34" charset="-127"/>
              </a:rPr>
              <a:t>soap</a:t>
            </a:r>
            <a:r>
              <a:rPr lang="en-US" altLang="ko-KR" dirty="0" smtClean="0">
                <a:solidFill>
                  <a:srgbClr val="CC3300"/>
                </a:solidFill>
                <a:ea typeface="Gulim" pitchFamily="34" charset="-127"/>
              </a:rPr>
              <a:t> </a:t>
            </a:r>
            <a:r>
              <a:rPr lang="en-US" altLang="ko-KR" dirty="0" smtClean="0">
                <a:ea typeface="Gulim" pitchFamily="34" charset="-127"/>
              </a:rPr>
              <a:t>and </a:t>
            </a:r>
            <a:r>
              <a:rPr lang="en-US" altLang="ko-KR" dirty="0" smtClean="0">
                <a:solidFill>
                  <a:srgbClr val="FFFF00"/>
                </a:solidFill>
                <a:ea typeface="Gulim" pitchFamily="34" charset="-127"/>
              </a:rPr>
              <a:t>water</a:t>
            </a:r>
            <a:r>
              <a:rPr lang="en-US" altLang="ko-KR" dirty="0" smtClean="0">
                <a:ea typeface="Gulim" pitchFamily="34" charset="-127"/>
              </a:rPr>
              <a:t> or </a:t>
            </a:r>
            <a:r>
              <a:rPr lang="en-US" altLang="ko-KR" dirty="0" smtClean="0">
                <a:solidFill>
                  <a:srgbClr val="FFFF00"/>
                </a:solidFill>
                <a:ea typeface="Gulim" pitchFamily="34" charset="-127"/>
              </a:rPr>
              <a:t>alcohol-based hand cleanser</a:t>
            </a:r>
            <a:r>
              <a:rPr lang="en-US" altLang="ko-KR" dirty="0" smtClean="0">
                <a:ea typeface="Gulim" pitchFamily="34" charset="-127"/>
              </a:rPr>
              <a:t> before applying new gloves and proceeding to the next patient.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Some Important </a:t>
            </a:r>
            <a:r>
              <a:rPr lang="en-US" dirty="0"/>
              <a:t>Notes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Proper collection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FF00"/>
                </a:solidFill>
              </a:rPr>
              <a:t>processing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FFFF00"/>
                </a:solidFill>
              </a:rPr>
              <a:t>storage</a:t>
            </a:r>
            <a:r>
              <a:rPr lang="en-US" sz="2400" dirty="0"/>
              <a:t> of samples are critical.</a:t>
            </a:r>
          </a:p>
          <a:p>
            <a:r>
              <a:rPr lang="en-US" sz="2400" dirty="0"/>
              <a:t>Many errors (</a:t>
            </a:r>
            <a:r>
              <a:rPr lang="en-US" sz="2400" dirty="0" err="1">
                <a:solidFill>
                  <a:srgbClr val="FFFF00"/>
                </a:solidFill>
              </a:rPr>
              <a:t>preanalytical</a:t>
            </a:r>
            <a:r>
              <a:rPr lang="en-US" sz="2400" dirty="0"/>
              <a:t>) can occur during these steps and contribute to delayed and suboptimal </a:t>
            </a:r>
            <a:r>
              <a:rPr lang="en-US" sz="2400" dirty="0">
                <a:solidFill>
                  <a:srgbClr val="FFFF00"/>
                </a:solidFill>
              </a:rPr>
              <a:t>patient care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Preanalytical</a:t>
            </a:r>
            <a:r>
              <a:rPr lang="en-US" sz="2400" dirty="0"/>
              <a:t> variables:</a:t>
            </a:r>
          </a:p>
          <a:p>
            <a:pPr lvl="1"/>
            <a:r>
              <a:rPr lang="en-US" sz="2000" dirty="0" smtClean="0"/>
              <a:t>Controllable, Uncontrollable</a:t>
            </a:r>
            <a:endParaRPr lang="en-US" sz="2000" dirty="0"/>
          </a:p>
          <a:p>
            <a:r>
              <a:rPr lang="en-US" sz="2400" dirty="0"/>
              <a:t>Controllable variables:</a:t>
            </a:r>
          </a:p>
          <a:p>
            <a:pPr lvl="1"/>
            <a:r>
              <a:rPr lang="en-US" sz="2000" dirty="0" smtClean="0"/>
              <a:t>Collection, Transport, Processing </a:t>
            </a:r>
            <a:r>
              <a:rPr lang="en-US" sz="2000" dirty="0"/>
              <a:t>of specimens</a:t>
            </a:r>
          </a:p>
          <a:p>
            <a:r>
              <a:rPr lang="en-US" sz="2400" dirty="0"/>
              <a:t>Uncontrollable variables are those associated with the </a:t>
            </a:r>
            <a:r>
              <a:rPr lang="en-US" sz="2400" dirty="0">
                <a:solidFill>
                  <a:srgbClr val="FFFF00"/>
                </a:solidFill>
              </a:rPr>
              <a:t>physiology</a:t>
            </a:r>
            <a:r>
              <a:rPr lang="en-US" sz="2400" dirty="0"/>
              <a:t> of the </a:t>
            </a:r>
            <a:r>
              <a:rPr lang="en-US" sz="2400" dirty="0">
                <a:solidFill>
                  <a:srgbClr val="FFFF00"/>
                </a:solidFill>
              </a:rPr>
              <a:t>particular patient</a:t>
            </a:r>
            <a:r>
              <a:rPr lang="en-US" sz="2400" dirty="0"/>
              <a:t> (age, sex, underlying disease, etc).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Skin Puncture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133856"/>
            <a:ext cx="8750206" cy="553131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It is used in situations such as </a:t>
            </a:r>
            <a:r>
              <a:rPr lang="en-US" dirty="0" smtClean="0"/>
              <a:t>limited sample </a:t>
            </a:r>
            <a:r>
              <a:rPr lang="en-US" dirty="0" err="1" smtClean="0">
                <a:solidFill>
                  <a:srgbClr val="FFFF00"/>
                </a:solidFill>
              </a:rPr>
              <a:t>Vol</a:t>
            </a:r>
            <a:r>
              <a:rPr lang="en-US" dirty="0" smtClean="0"/>
              <a:t>, severe vein damage, due to repeated </a:t>
            </a:r>
            <a:r>
              <a:rPr lang="en-US" dirty="0" err="1" smtClean="0"/>
              <a:t>venipunctures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burned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FF00"/>
                </a:solidFill>
              </a:rPr>
              <a:t>bandaged</a:t>
            </a:r>
            <a:r>
              <a:rPr lang="en-US" dirty="0" smtClean="0"/>
              <a:t> patients, and in a </a:t>
            </a:r>
            <a:r>
              <a:rPr lang="en-US" dirty="0" smtClean="0">
                <a:solidFill>
                  <a:srgbClr val="FFFF00"/>
                </a:solidFill>
              </a:rPr>
              <a:t>point-of-care testing</a:t>
            </a:r>
            <a:r>
              <a:rPr lang="en-US" dirty="0" smtClean="0"/>
              <a:t> situation</a:t>
            </a:r>
          </a:p>
          <a:p>
            <a:r>
              <a:rPr lang="en-US" sz="2400" dirty="0" smtClean="0"/>
              <a:t>Skin </a:t>
            </a:r>
            <a:r>
              <a:rPr lang="en-US" sz="2400" dirty="0"/>
              <a:t>puncture is an </a:t>
            </a:r>
            <a:r>
              <a:rPr lang="en-US" sz="2400" dirty="0">
                <a:solidFill>
                  <a:srgbClr val="FFFF00"/>
                </a:solidFill>
              </a:rPr>
              <a:t>open</a:t>
            </a:r>
            <a:r>
              <a:rPr lang="en-US" sz="2400" dirty="0"/>
              <a:t> collection technique.</a:t>
            </a:r>
          </a:p>
          <a:p>
            <a:r>
              <a:rPr lang="en-US" sz="2400" dirty="0"/>
              <a:t>The skin is punctured by a </a:t>
            </a:r>
            <a:r>
              <a:rPr lang="en-US" sz="2400" dirty="0" smtClean="0">
                <a:solidFill>
                  <a:srgbClr val="FFFF00"/>
                </a:solidFill>
              </a:rPr>
              <a:t>lancet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dirty="0" smtClean="0"/>
              <a:t>most </a:t>
            </a:r>
            <a:r>
              <a:rPr lang="en-US" dirty="0"/>
              <a:t>often </a:t>
            </a:r>
            <a:r>
              <a:rPr lang="en-US" dirty="0" smtClean="0"/>
              <a:t>used sites: the </a:t>
            </a:r>
            <a:r>
              <a:rPr lang="en-US" dirty="0"/>
              <a:t>tip of a </a:t>
            </a:r>
            <a:r>
              <a:rPr lang="en-US" dirty="0" smtClean="0">
                <a:solidFill>
                  <a:srgbClr val="FFFF00"/>
                </a:solidFill>
              </a:rPr>
              <a:t>finger</a:t>
            </a:r>
            <a:r>
              <a:rPr lang="en-US" dirty="0" smtClean="0"/>
              <a:t>, an </a:t>
            </a:r>
            <a:r>
              <a:rPr lang="en-US" dirty="0" smtClean="0">
                <a:solidFill>
                  <a:srgbClr val="FFFF00"/>
                </a:solidFill>
              </a:rPr>
              <a:t>earlobe</a:t>
            </a:r>
            <a:r>
              <a:rPr lang="en-US" dirty="0" smtClean="0"/>
              <a:t>, the </a:t>
            </a:r>
            <a:r>
              <a:rPr lang="en-US" dirty="0">
                <a:solidFill>
                  <a:srgbClr val="FFFF00"/>
                </a:solidFill>
              </a:rPr>
              <a:t>heel</a:t>
            </a:r>
            <a:r>
              <a:rPr lang="en-US" dirty="0"/>
              <a:t> or </a:t>
            </a:r>
            <a:r>
              <a:rPr lang="en-US" dirty="0">
                <a:solidFill>
                  <a:srgbClr val="FFFF00"/>
                </a:solidFill>
              </a:rPr>
              <a:t>big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toe</a:t>
            </a:r>
            <a:r>
              <a:rPr lang="en-US" dirty="0"/>
              <a:t> of </a:t>
            </a:r>
            <a:r>
              <a:rPr lang="en-US" dirty="0" smtClean="0"/>
              <a:t>infants</a:t>
            </a:r>
          </a:p>
          <a:p>
            <a:r>
              <a:rPr lang="en-US" dirty="0" smtClean="0">
                <a:sym typeface="Wingdings 2"/>
              </a:rPr>
              <a:t> </a:t>
            </a:r>
            <a:r>
              <a:rPr lang="en-US" dirty="0" smtClean="0"/>
              <a:t>Not proper for </a:t>
            </a:r>
            <a:r>
              <a:rPr lang="en-US" dirty="0" smtClean="0">
                <a:solidFill>
                  <a:srgbClr val="FFFF00"/>
                </a:solidFill>
              </a:rPr>
              <a:t>ambulatory patients</a:t>
            </a:r>
            <a:r>
              <a:rPr lang="en-US" dirty="0" smtClean="0"/>
              <a:t> from </a:t>
            </a:r>
            <a:r>
              <a:rPr lang="en-US" dirty="0" smtClean="0">
                <a:solidFill>
                  <a:srgbClr val="FFFF00"/>
                </a:solidFill>
              </a:rPr>
              <a:t>anywhere</a:t>
            </a:r>
            <a:r>
              <a:rPr lang="en-US" dirty="0" smtClean="0">
                <a:solidFill>
                  <a:srgbClr val="CC3300"/>
                </a:solidFill>
              </a:rPr>
              <a:t> </a:t>
            </a:r>
            <a:r>
              <a:rPr lang="en-US" dirty="0" smtClean="0"/>
              <a:t>on the foot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Skin Puncture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33856"/>
            <a:ext cx="9178770" cy="5455111"/>
          </a:xfrm>
        </p:spPr>
        <p:txBody>
          <a:bodyPr>
            <a:noAutofit/>
          </a:bodyPr>
          <a:lstStyle/>
          <a:p>
            <a:r>
              <a:rPr lang="en-US" dirty="0" smtClean="0"/>
              <a:t>To avoid contact with </a:t>
            </a:r>
            <a:r>
              <a:rPr lang="en-US" dirty="0" smtClean="0">
                <a:solidFill>
                  <a:srgbClr val="FFFF00"/>
                </a:solidFill>
              </a:rPr>
              <a:t>bone</a:t>
            </a:r>
            <a:r>
              <a:rPr lang="en-US" dirty="0" smtClean="0"/>
              <a:t>, the </a:t>
            </a:r>
            <a:r>
              <a:rPr lang="en-US" dirty="0"/>
              <a:t>depth of the incision </a:t>
            </a:r>
            <a:r>
              <a:rPr lang="en-US" dirty="0" smtClean="0"/>
              <a:t>&lt;</a:t>
            </a:r>
            <a:r>
              <a:rPr lang="en-US" dirty="0" smtClean="0">
                <a:solidFill>
                  <a:srgbClr val="FFFF00"/>
                </a:solidFill>
              </a:rPr>
              <a:t>2.5 mm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finger</a:t>
            </a:r>
            <a:r>
              <a:rPr lang="en-US" dirty="0" smtClean="0"/>
              <a:t> should be held in such a way that </a:t>
            </a:r>
            <a:r>
              <a:rPr lang="en-US" dirty="0" smtClean="0">
                <a:solidFill>
                  <a:srgbClr val="FFFF00"/>
                </a:solidFill>
              </a:rPr>
              <a:t>gravity</a:t>
            </a:r>
            <a:r>
              <a:rPr lang="en-US" dirty="0" smtClean="0"/>
              <a:t> assists the collection of blood and the lancet held to make the incision as close to </a:t>
            </a:r>
            <a:r>
              <a:rPr lang="en-US" dirty="0" smtClean="0">
                <a:solidFill>
                  <a:srgbClr val="FFFF00"/>
                </a:solidFill>
              </a:rPr>
              <a:t>perpendicular</a:t>
            </a:r>
            <a:r>
              <a:rPr lang="en-US" dirty="0" smtClean="0"/>
              <a:t> to the </a:t>
            </a:r>
            <a:r>
              <a:rPr lang="en-US" dirty="0" smtClean="0">
                <a:solidFill>
                  <a:srgbClr val="FFFF00"/>
                </a:solidFill>
              </a:rPr>
              <a:t>finger nail</a:t>
            </a:r>
            <a:r>
              <a:rPr lang="en-US" dirty="0" smtClean="0"/>
              <a:t> as possible.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Avoiding massage</a:t>
            </a:r>
            <a:r>
              <a:rPr lang="en-US" dirty="0" smtClean="0"/>
              <a:t> of the site, to improve circulation of the blood, the puncture site may be warmed for</a:t>
            </a:r>
            <a:r>
              <a:rPr lang="en-US" dirty="0" smtClean="0">
                <a:solidFill>
                  <a:srgbClr val="FFFF00"/>
                </a:solidFill>
              </a:rPr>
              <a:t> 3 minutes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1</a:t>
            </a:r>
            <a:r>
              <a:rPr lang="en-US" baseline="30000" dirty="0" smtClean="0">
                <a:solidFill>
                  <a:srgbClr val="FFFF00"/>
                </a:solidFill>
              </a:rPr>
              <a:t>st</a:t>
            </a:r>
            <a:r>
              <a:rPr lang="en-US" dirty="0" smtClean="0">
                <a:solidFill>
                  <a:srgbClr val="FFFF00"/>
                </a:solidFill>
              </a:rPr>
              <a:t> drop</a:t>
            </a:r>
            <a:r>
              <a:rPr lang="en-US" dirty="0" smtClean="0"/>
              <a:t> is</a:t>
            </a:r>
            <a:r>
              <a:rPr lang="en-US" dirty="0" smtClean="0">
                <a:solidFill>
                  <a:srgbClr val="FFFF00"/>
                </a:solidFill>
              </a:rPr>
              <a:t> wiped off</a:t>
            </a:r>
            <a:r>
              <a:rPr lang="en-US" dirty="0" smtClean="0"/>
              <a:t>, and subsequent drops are transferred to the sample tube </a:t>
            </a:r>
            <a:r>
              <a:rPr lang="en-US" altLang="ko-KR" dirty="0" smtClean="0">
                <a:ea typeface="Gulim" pitchFamily="34" charset="-127"/>
              </a:rPr>
              <a:t>or </a:t>
            </a:r>
            <a:r>
              <a:rPr lang="en-US" altLang="ko-KR" dirty="0" smtClean="0">
                <a:solidFill>
                  <a:srgbClr val="FFFF00"/>
                </a:solidFill>
                <a:ea typeface="Gulim" pitchFamily="34" charset="-127"/>
              </a:rPr>
              <a:t>capillary blood tube </a:t>
            </a:r>
            <a:r>
              <a:rPr lang="en-US" dirty="0" smtClean="0"/>
              <a:t>by </a:t>
            </a:r>
            <a:r>
              <a:rPr lang="en-US" dirty="0" smtClean="0">
                <a:solidFill>
                  <a:srgbClr val="FFFF00"/>
                </a:solidFill>
              </a:rPr>
              <a:t>gentle contact</a:t>
            </a:r>
            <a:r>
              <a:rPr lang="en-US" dirty="0" smtClean="0"/>
              <a:t>.</a:t>
            </a:r>
            <a:endParaRPr lang="en-US" altLang="ko-KR" dirty="0" smtClean="0">
              <a:ea typeface="Gulim" pitchFamily="34" charset="-127"/>
            </a:endParaRPr>
          </a:p>
          <a:p>
            <a:r>
              <a:rPr lang="en-US" altLang="ko-KR" dirty="0" smtClean="0">
                <a:solidFill>
                  <a:srgbClr val="FFFF00"/>
                </a:solidFill>
                <a:ea typeface="Gulim" pitchFamily="34" charset="-127"/>
              </a:rPr>
              <a:t>Drop-by-drop</a:t>
            </a:r>
            <a:r>
              <a:rPr lang="en-US" altLang="ko-KR" dirty="0" smtClean="0">
                <a:ea typeface="Gulim" pitchFamily="34" charset="-127"/>
              </a:rPr>
              <a:t> collection increases </a:t>
            </a:r>
            <a:r>
              <a:rPr lang="en-US" altLang="ko-KR" dirty="0" err="1" smtClean="0">
                <a:ea typeface="Gulim" pitchFamily="34" charset="-127"/>
              </a:rPr>
              <a:t>hemolysis</a:t>
            </a:r>
            <a:r>
              <a:rPr lang="en-US" altLang="ko-KR" dirty="0" smtClean="0">
                <a:ea typeface="Gulim" pitchFamily="34" charset="-127"/>
              </a:rPr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Arterial Puncture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349970" cy="5293567"/>
          </a:xfrm>
        </p:spPr>
        <p:txBody>
          <a:bodyPr>
            <a:noAutofit/>
          </a:bodyPr>
          <a:lstStyle/>
          <a:p>
            <a:r>
              <a:rPr lang="en-US" dirty="0"/>
              <a:t>Arterial punctures require considerable skill and are usually performed only by </a:t>
            </a:r>
            <a:r>
              <a:rPr lang="en-US" dirty="0">
                <a:solidFill>
                  <a:srgbClr val="FFFF00"/>
                </a:solidFill>
              </a:rPr>
              <a:t>physicians</a:t>
            </a:r>
            <a:r>
              <a:rPr lang="en-US" dirty="0"/>
              <a:t> or </a:t>
            </a:r>
            <a:r>
              <a:rPr lang="en-US" dirty="0">
                <a:solidFill>
                  <a:srgbClr val="FFFF00"/>
                </a:solidFill>
              </a:rPr>
              <a:t>specially trained technicians</a:t>
            </a:r>
            <a:r>
              <a:rPr lang="en-US" dirty="0"/>
              <a:t> or </a:t>
            </a:r>
            <a:r>
              <a:rPr lang="en-US" dirty="0">
                <a:solidFill>
                  <a:srgbClr val="FFFF00"/>
                </a:solidFill>
              </a:rPr>
              <a:t>nurses</a:t>
            </a:r>
            <a:r>
              <a:rPr lang="en-US" dirty="0"/>
              <a:t>.</a:t>
            </a:r>
            <a:endParaRPr lang="en-US" altLang="ko-KR" dirty="0">
              <a:ea typeface="Gulim" pitchFamily="34" charset="-127"/>
            </a:endParaRPr>
          </a:p>
          <a:p>
            <a:r>
              <a:rPr lang="en-US" altLang="ko-KR" dirty="0">
                <a:ea typeface="Gulim" pitchFamily="34" charset="-127"/>
              </a:rPr>
              <a:t>Arterial samples are used primarily for </a:t>
            </a:r>
            <a:r>
              <a:rPr lang="en-US" altLang="ko-KR" dirty="0">
                <a:solidFill>
                  <a:srgbClr val="FFFF00"/>
                </a:solidFill>
                <a:ea typeface="Gulim" pitchFamily="34" charset="-127"/>
              </a:rPr>
              <a:t>blood gas analysis</a:t>
            </a:r>
            <a:r>
              <a:rPr lang="en-US" altLang="ko-KR" dirty="0">
                <a:ea typeface="Gulim" pitchFamily="34" charset="-127"/>
              </a:rPr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Anticoagulants and </a:t>
            </a:r>
            <a:r>
              <a:rPr lang="en-US" dirty="0" smtClean="0"/>
              <a:t>Preservatives</a:t>
            </a:r>
            <a:endParaRPr lang="en-US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64370" cy="476016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Why</a:t>
            </a:r>
            <a:r>
              <a:rPr lang="en-US" dirty="0" smtClean="0"/>
              <a:t> whole blood or plasma?</a:t>
            </a:r>
          </a:p>
          <a:p>
            <a:pPr lvl="1"/>
            <a:r>
              <a:rPr lang="en-US" dirty="0" smtClean="0"/>
              <a:t>Its </a:t>
            </a:r>
            <a:r>
              <a:rPr lang="en-US" dirty="0" smtClean="0">
                <a:solidFill>
                  <a:srgbClr val="FFFF00"/>
                </a:solidFill>
              </a:rPr>
              <a:t>needed</a:t>
            </a:r>
            <a:r>
              <a:rPr lang="en-US" dirty="0" smtClean="0"/>
              <a:t> for some </a:t>
            </a:r>
            <a:r>
              <a:rPr lang="en-US" dirty="0" err="1" smtClean="0"/>
              <a:t>analytes</a:t>
            </a:r>
            <a:r>
              <a:rPr lang="en-US" dirty="0" smtClean="0"/>
              <a:t> such as blood gases, HbA1C, immunosuppressive drugs (cyclosporine, …)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time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limitation</a:t>
            </a:r>
          </a:p>
          <a:p>
            <a:pPr lvl="1"/>
            <a:r>
              <a:rPr lang="en-US" dirty="0" smtClean="0"/>
              <a:t>In some </a:t>
            </a:r>
            <a:r>
              <a:rPr lang="en-US" dirty="0" smtClean="0">
                <a:solidFill>
                  <a:srgbClr val="FFFF00"/>
                </a:solidFill>
              </a:rPr>
              <a:t>delicate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samples</a:t>
            </a:r>
          </a:p>
          <a:p>
            <a:r>
              <a:rPr lang="en-US" dirty="0" smtClean="0"/>
              <a:t>Plasma vs serum?</a:t>
            </a:r>
          </a:p>
          <a:p>
            <a:r>
              <a:rPr lang="en-US" dirty="0" smtClean="0"/>
              <a:t>A </a:t>
            </a:r>
            <a:r>
              <a:rPr lang="en-US" dirty="0"/>
              <a:t>number of </a:t>
            </a:r>
            <a:r>
              <a:rPr lang="en-US" dirty="0" smtClean="0"/>
              <a:t>available anticoagulants: </a:t>
            </a:r>
            <a:r>
              <a:rPr lang="en-US" dirty="0" smtClean="0">
                <a:solidFill>
                  <a:srgbClr val="FFFF00"/>
                </a:solidFill>
              </a:rPr>
              <a:t>Heparin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EDTA</a:t>
            </a:r>
            <a:r>
              <a:rPr lang="en-US" dirty="0" smtClean="0"/>
              <a:t>, Acid </a:t>
            </a:r>
            <a:r>
              <a:rPr lang="en-US" dirty="0"/>
              <a:t>citrate dextrose (ACD</a:t>
            </a:r>
            <a:r>
              <a:rPr lang="en-US" dirty="0" smtClean="0"/>
              <a:t>), Citrate</a:t>
            </a:r>
            <a:r>
              <a:rPr lang="en-US" dirty="0"/>
              <a:t>, Oxalate , </a:t>
            </a:r>
            <a:r>
              <a:rPr lang="en-US" dirty="0">
                <a:solidFill>
                  <a:srgbClr val="FFFF00"/>
                </a:solidFill>
              </a:rPr>
              <a:t>Sodium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fluoride</a:t>
            </a:r>
            <a:r>
              <a:rPr lang="en-US" dirty="0" smtClean="0"/>
              <a:t>, and </a:t>
            </a:r>
            <a:r>
              <a:rPr lang="en-US" dirty="0" err="1" smtClean="0">
                <a:solidFill>
                  <a:srgbClr val="FFFF00"/>
                </a:solidFill>
              </a:rPr>
              <a:t>Iodoacetate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Heparin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Heparin, the </a:t>
            </a:r>
            <a:r>
              <a:rPr lang="en-US" dirty="0">
                <a:solidFill>
                  <a:srgbClr val="FFFF00"/>
                </a:solidFill>
              </a:rPr>
              <a:t>most widely</a:t>
            </a:r>
            <a:r>
              <a:rPr lang="en-US" dirty="0"/>
              <a:t> used anticoagulant for </a:t>
            </a:r>
            <a:r>
              <a:rPr lang="en-US" dirty="0">
                <a:solidFill>
                  <a:srgbClr val="FFFF00"/>
                </a:solidFill>
              </a:rPr>
              <a:t>chemistry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hematology</a:t>
            </a:r>
            <a:r>
              <a:rPr lang="en-US" dirty="0"/>
              <a:t> </a:t>
            </a:r>
            <a:r>
              <a:rPr lang="en-US" dirty="0" smtClean="0"/>
              <a:t>testing, </a:t>
            </a:r>
            <a:r>
              <a:rPr lang="en-US" dirty="0"/>
              <a:t>is unacceptable for </a:t>
            </a:r>
            <a:r>
              <a:rPr lang="en-US" dirty="0">
                <a:solidFill>
                  <a:srgbClr val="FFFF00"/>
                </a:solidFill>
              </a:rPr>
              <a:t>PCR</a:t>
            </a:r>
            <a:r>
              <a:rPr lang="en-US" dirty="0"/>
              <a:t> because inhibits the </a:t>
            </a:r>
            <a:r>
              <a:rPr lang="en-US" dirty="0">
                <a:solidFill>
                  <a:srgbClr val="FFFF00"/>
                </a:solidFill>
              </a:rPr>
              <a:t>polymerase enzyme</a:t>
            </a:r>
            <a:r>
              <a:rPr lang="en-US" dirty="0"/>
              <a:t>.</a:t>
            </a:r>
          </a:p>
          <a:p>
            <a:r>
              <a:rPr lang="en-US" dirty="0" smtClean="0"/>
              <a:t>Heparin </a:t>
            </a:r>
            <a:r>
              <a:rPr lang="en-US" dirty="0"/>
              <a:t>inhibits </a:t>
            </a:r>
            <a:r>
              <a:rPr lang="en-US" dirty="0">
                <a:solidFill>
                  <a:srgbClr val="FFFF00"/>
                </a:solidFill>
              </a:rPr>
              <a:t>ACP</a:t>
            </a:r>
            <a:r>
              <a:rPr lang="en-US" dirty="0"/>
              <a:t> activity.</a:t>
            </a:r>
          </a:p>
          <a:p>
            <a:r>
              <a:rPr lang="en-US" dirty="0"/>
              <a:t>It interferes with the binding of </a:t>
            </a:r>
            <a:r>
              <a:rPr lang="en-US" dirty="0" smtClean="0">
                <a:solidFill>
                  <a:srgbClr val="FFFF00"/>
                </a:solidFill>
              </a:rPr>
              <a:t>T3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00"/>
                </a:solidFill>
              </a:rPr>
              <a:t>T4</a:t>
            </a:r>
            <a:r>
              <a:rPr lang="en-US" dirty="0" smtClean="0"/>
              <a:t> to their carrier proteins producing higher [FT3 or FT4].</a:t>
            </a:r>
          </a:p>
          <a:p>
            <a:r>
              <a:rPr lang="en-US" dirty="0"/>
              <a:t>It interferes with the binding of </a:t>
            </a:r>
            <a:r>
              <a:rPr lang="en-US" dirty="0">
                <a:solidFill>
                  <a:srgbClr val="FFFF00"/>
                </a:solidFill>
              </a:rPr>
              <a:t>calcium</a:t>
            </a:r>
            <a:r>
              <a:rPr lang="en-US" dirty="0"/>
              <a:t> to </a:t>
            </a:r>
            <a:r>
              <a:rPr lang="en-US" dirty="0" smtClean="0">
                <a:solidFill>
                  <a:srgbClr val="FFFF00"/>
                </a:solidFill>
              </a:rPr>
              <a:t>EDTA</a:t>
            </a:r>
            <a:r>
              <a:rPr lang="en-US" dirty="0" smtClean="0"/>
              <a:t>.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/>
              <a:t>Heparin is used as </a:t>
            </a:r>
            <a:r>
              <a:rPr lang="en-US" dirty="0">
                <a:solidFill>
                  <a:srgbClr val="FFFF00"/>
                </a:solidFill>
              </a:rPr>
              <a:t>lithium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salt</a:t>
            </a:r>
            <a:r>
              <a:rPr lang="en-US" dirty="0"/>
              <a:t>.</a:t>
            </a:r>
          </a:p>
          <a:p>
            <a:r>
              <a:rPr lang="en-US" dirty="0"/>
              <a:t>A 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EDTA, Oxalate</a:t>
            </a:r>
            <a:endParaRPr lang="en-US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EDTA:</a:t>
            </a:r>
          </a:p>
          <a:p>
            <a:r>
              <a:rPr lang="en-US" sz="2000" dirty="0" smtClean="0"/>
              <a:t>As </a:t>
            </a:r>
            <a:r>
              <a:rPr lang="en-US" sz="2000" dirty="0"/>
              <a:t>a chelating </a:t>
            </a:r>
            <a:r>
              <a:rPr lang="en-US" sz="2000" dirty="0" smtClean="0"/>
              <a:t>agent of </a:t>
            </a:r>
            <a:r>
              <a:rPr lang="en-US" sz="2000" dirty="0" smtClean="0">
                <a:solidFill>
                  <a:srgbClr val="FFFF00"/>
                </a:solidFill>
              </a:rPr>
              <a:t>divalent </a:t>
            </a:r>
            <a:r>
              <a:rPr lang="en-US" sz="2000" dirty="0" err="1">
                <a:solidFill>
                  <a:srgbClr val="FFFF00"/>
                </a:solidFill>
              </a:rPr>
              <a:t>cations</a:t>
            </a:r>
            <a:r>
              <a:rPr lang="en-US" sz="2000" dirty="0"/>
              <a:t> such as </a:t>
            </a:r>
            <a:r>
              <a:rPr lang="en-US" sz="2000" dirty="0">
                <a:solidFill>
                  <a:srgbClr val="FFFF00"/>
                </a:solidFill>
              </a:rPr>
              <a:t>Ca</a:t>
            </a:r>
            <a:r>
              <a:rPr lang="en-US" sz="2000" baseline="30000" dirty="0">
                <a:solidFill>
                  <a:srgbClr val="FFFF00"/>
                </a:solidFill>
              </a:rPr>
              <a:t>2+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FFFF00"/>
                </a:solidFill>
              </a:rPr>
              <a:t>Mg</a:t>
            </a:r>
            <a:r>
              <a:rPr lang="en-US" sz="2000" baseline="30000" dirty="0">
                <a:solidFill>
                  <a:srgbClr val="FFFF00"/>
                </a:solidFill>
              </a:rPr>
              <a:t>2</a:t>
            </a:r>
            <a:r>
              <a:rPr lang="en-US" sz="2000" baseline="30000" dirty="0" smtClean="0">
                <a:solidFill>
                  <a:srgbClr val="FFFF00"/>
                </a:solidFill>
              </a:rPr>
              <a:t>+</a:t>
            </a:r>
            <a:r>
              <a:rPr lang="en-US" sz="2000" dirty="0" smtClean="0"/>
              <a:t>, it </a:t>
            </a:r>
            <a:r>
              <a:rPr lang="en-US" sz="2000" dirty="0"/>
              <a:t>is </a:t>
            </a:r>
            <a:r>
              <a:rPr lang="en-US" sz="2000" dirty="0" smtClean="0"/>
              <a:t>useful </a:t>
            </a:r>
            <a:r>
              <a:rPr lang="en-US" sz="2000" dirty="0"/>
              <a:t>for </a:t>
            </a:r>
            <a:r>
              <a:rPr lang="en-US" sz="2000" dirty="0" smtClean="0"/>
              <a:t>isolation </a:t>
            </a:r>
            <a:r>
              <a:rPr lang="en-US" sz="2000" dirty="0"/>
              <a:t>of </a:t>
            </a:r>
            <a:r>
              <a:rPr lang="en-US" sz="2000" dirty="0">
                <a:solidFill>
                  <a:srgbClr val="FFFF00"/>
                </a:solidFill>
              </a:rPr>
              <a:t>genomic DNA</a:t>
            </a:r>
            <a:r>
              <a:rPr lang="en-US" sz="2000" dirty="0"/>
              <a:t> </a:t>
            </a:r>
            <a:r>
              <a:rPr lang="en-US" sz="2000" dirty="0" smtClean="0"/>
              <a:t>by preserving the </a:t>
            </a:r>
            <a:r>
              <a:rPr lang="en-US" sz="2000" dirty="0"/>
              <a:t>cellular components of blood.</a:t>
            </a:r>
          </a:p>
          <a:p>
            <a:r>
              <a:rPr lang="en-US" sz="2000" dirty="0"/>
              <a:t>EDTA </a:t>
            </a:r>
            <a:r>
              <a:rPr lang="en-US" sz="2000" dirty="0" err="1" smtClean="0">
                <a:solidFill>
                  <a:srgbClr val="FFFF00"/>
                </a:solidFill>
              </a:rPr>
              <a:t>dipotassium</a:t>
            </a:r>
            <a:r>
              <a:rPr lang="en-US" sz="2000" dirty="0" smtClean="0"/>
              <a:t> </a:t>
            </a:r>
            <a:r>
              <a:rPr lang="en-US" sz="2000" dirty="0"/>
              <a:t>or </a:t>
            </a:r>
            <a:r>
              <a:rPr lang="en-US" sz="2000" dirty="0" err="1">
                <a:solidFill>
                  <a:srgbClr val="FFFF00"/>
                </a:solidFill>
              </a:rPr>
              <a:t>tripotassium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 smtClean="0"/>
              <a:t>salts are more </a:t>
            </a:r>
            <a:r>
              <a:rPr lang="en-US" sz="2000" dirty="0"/>
              <a:t>soluble.</a:t>
            </a:r>
          </a:p>
          <a:p>
            <a:r>
              <a:rPr lang="en-US" sz="2000" dirty="0"/>
              <a:t>It is effective at a final concentration </a:t>
            </a:r>
            <a:r>
              <a:rPr lang="en-US" sz="2000" dirty="0" smtClean="0"/>
              <a:t>of </a:t>
            </a:r>
            <a:r>
              <a:rPr lang="en-US" sz="2000" dirty="0" smtClean="0">
                <a:solidFill>
                  <a:srgbClr val="FFFF00"/>
                </a:solidFill>
              </a:rPr>
              <a:t>1</a:t>
            </a:r>
            <a:r>
              <a:rPr lang="en-US" sz="2000" dirty="0" smtClean="0"/>
              <a:t>-</a:t>
            </a:r>
            <a:r>
              <a:rPr lang="en-US" sz="2000" dirty="0" smtClean="0">
                <a:solidFill>
                  <a:srgbClr val="FFFF00"/>
                </a:solidFill>
              </a:rPr>
              <a:t>2 </a:t>
            </a:r>
            <a:r>
              <a:rPr lang="en-US" sz="2000" dirty="0">
                <a:solidFill>
                  <a:srgbClr val="FFFF00"/>
                </a:solidFill>
              </a:rPr>
              <a:t>g/L</a:t>
            </a:r>
            <a:r>
              <a:rPr lang="en-US" sz="2000" dirty="0"/>
              <a:t> of blood.</a:t>
            </a:r>
            <a:endParaRPr lang="en-US" altLang="ko-KR" sz="2000" dirty="0">
              <a:ea typeface="Gulim" pitchFamily="34" charset="-127"/>
            </a:endParaRPr>
          </a:p>
          <a:p>
            <a:r>
              <a:rPr lang="en-US" altLang="ko-KR" sz="2000" dirty="0" smtClean="0">
                <a:ea typeface="Gulim" pitchFamily="34" charset="-127"/>
                <a:sym typeface="Wingdings 2"/>
              </a:rPr>
              <a:t> </a:t>
            </a:r>
            <a:r>
              <a:rPr lang="en-US" altLang="ko-KR" sz="2000" dirty="0" smtClean="0">
                <a:ea typeface="Gulim" pitchFamily="34" charset="-127"/>
              </a:rPr>
              <a:t>Higher </a:t>
            </a:r>
            <a:r>
              <a:rPr lang="en-US" altLang="ko-KR" sz="2000" dirty="0">
                <a:ea typeface="Gulim" pitchFamily="34" charset="-127"/>
              </a:rPr>
              <a:t>concentrations </a:t>
            </a:r>
            <a:r>
              <a:rPr lang="en-US" altLang="ko-KR" sz="2000" dirty="0" err="1">
                <a:solidFill>
                  <a:srgbClr val="FFFF00"/>
                </a:solidFill>
                <a:ea typeface="Gulim" pitchFamily="34" charset="-127"/>
              </a:rPr>
              <a:t>hypertonically</a:t>
            </a:r>
            <a:r>
              <a:rPr lang="en-US" altLang="ko-KR" sz="2000" dirty="0">
                <a:solidFill>
                  <a:srgbClr val="FFFF00"/>
                </a:solidFill>
                <a:ea typeface="Gulim" pitchFamily="34" charset="-127"/>
              </a:rPr>
              <a:t> shrink</a:t>
            </a:r>
            <a:r>
              <a:rPr lang="en-US" altLang="ko-KR" sz="2000" dirty="0">
                <a:ea typeface="Gulim" pitchFamily="34" charset="-127"/>
              </a:rPr>
              <a:t> the </a:t>
            </a:r>
            <a:r>
              <a:rPr lang="en-US" altLang="ko-KR" sz="2000" dirty="0" smtClean="0">
                <a:ea typeface="Gulim" pitchFamily="34" charset="-127"/>
              </a:rPr>
              <a:t>RBCs.</a:t>
            </a:r>
          </a:p>
          <a:p>
            <a:r>
              <a:rPr lang="en-US" b="1" dirty="0" smtClean="0"/>
              <a:t>Oxalate:</a:t>
            </a:r>
          </a:p>
          <a:p>
            <a:r>
              <a:rPr lang="en-US" sz="2000" dirty="0" smtClean="0"/>
              <a:t>It </a:t>
            </a:r>
            <a:r>
              <a:rPr lang="en-US" sz="2000" dirty="0" smtClean="0">
                <a:solidFill>
                  <a:srgbClr val="FFFF00"/>
                </a:solidFill>
              </a:rPr>
              <a:t>inhibits</a:t>
            </a:r>
            <a:r>
              <a:rPr lang="en-US" sz="2000" dirty="0" smtClean="0"/>
              <a:t> coagulation by forming </a:t>
            </a:r>
            <a:r>
              <a:rPr lang="en-US" sz="2000" dirty="0" smtClean="0">
                <a:solidFill>
                  <a:srgbClr val="FFFF00"/>
                </a:solidFill>
              </a:rPr>
              <a:t>insoluble complexes</a:t>
            </a:r>
            <a:r>
              <a:rPr lang="en-US" sz="2000" dirty="0" smtClean="0"/>
              <a:t> with </a:t>
            </a:r>
            <a:r>
              <a:rPr lang="en-US" sz="2000" dirty="0" smtClean="0">
                <a:solidFill>
                  <a:srgbClr val="FFFF00"/>
                </a:solidFill>
              </a:rPr>
              <a:t>Ca</a:t>
            </a:r>
            <a:r>
              <a:rPr lang="en-US" sz="2000" baseline="30000" dirty="0" smtClean="0">
                <a:solidFill>
                  <a:srgbClr val="FFFF00"/>
                </a:solidFill>
              </a:rPr>
              <a:t>2+</a:t>
            </a:r>
            <a:r>
              <a:rPr lang="en-US" sz="2000" dirty="0" smtClean="0"/>
              <a:t>.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Potassium oxalate</a:t>
            </a:r>
            <a:r>
              <a:rPr lang="en-US" sz="2000" dirty="0" smtClean="0"/>
              <a:t> is used at a concentration of </a:t>
            </a:r>
            <a:r>
              <a:rPr lang="en-US" sz="2000" dirty="0" smtClean="0">
                <a:solidFill>
                  <a:srgbClr val="FFFF00"/>
                </a:solidFill>
              </a:rPr>
              <a:t>1</a:t>
            </a:r>
            <a:r>
              <a:rPr lang="en-US" sz="2000" dirty="0" smtClean="0"/>
              <a:t>-</a:t>
            </a:r>
            <a:r>
              <a:rPr lang="en-US" sz="2000" dirty="0" smtClean="0">
                <a:solidFill>
                  <a:srgbClr val="FFFF00"/>
                </a:solidFill>
              </a:rPr>
              <a:t>2 g/L</a:t>
            </a:r>
            <a:r>
              <a:rPr lang="en-US" sz="2000" dirty="0" smtClean="0"/>
              <a:t> of blood.</a:t>
            </a:r>
          </a:p>
          <a:p>
            <a:r>
              <a:rPr lang="en-US" sz="2000" dirty="0" smtClean="0"/>
              <a:t>It causes </a:t>
            </a:r>
            <a:r>
              <a:rPr lang="en-US" sz="2000" dirty="0" smtClean="0">
                <a:solidFill>
                  <a:srgbClr val="FFFF00"/>
                </a:solidFill>
              </a:rPr>
              <a:t>loss</a:t>
            </a:r>
            <a:r>
              <a:rPr lang="en-US" sz="2000" dirty="0" smtClean="0"/>
              <a:t> of </a:t>
            </a:r>
            <a:r>
              <a:rPr lang="en-US" sz="2000" dirty="0" smtClean="0">
                <a:solidFill>
                  <a:srgbClr val="FFFF00"/>
                </a:solidFill>
              </a:rPr>
              <a:t>cell water</a:t>
            </a:r>
            <a:r>
              <a:rPr lang="en-US" sz="2000" dirty="0" smtClean="0"/>
              <a:t>, thereby </a:t>
            </a:r>
            <a:r>
              <a:rPr lang="en-US" sz="2000" dirty="0" smtClean="0">
                <a:solidFill>
                  <a:srgbClr val="FFFF00"/>
                </a:solidFill>
              </a:rPr>
              <a:t>diluting</a:t>
            </a:r>
            <a:r>
              <a:rPr lang="en-US" sz="2000" dirty="0" smtClean="0"/>
              <a:t> the </a:t>
            </a:r>
            <a:r>
              <a:rPr lang="en-US" sz="2000" dirty="0" smtClean="0">
                <a:solidFill>
                  <a:srgbClr val="FFFF00"/>
                </a:solidFill>
              </a:rPr>
              <a:t>plasma</a:t>
            </a:r>
            <a:r>
              <a:rPr lang="en-US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Citrate, ACD</a:t>
            </a:r>
            <a:endParaRPr lang="en-US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Sodium </a:t>
            </a:r>
            <a:r>
              <a:rPr lang="en-US" sz="2800" b="1" dirty="0" smtClean="0"/>
              <a:t>citrate:</a:t>
            </a:r>
          </a:p>
          <a:p>
            <a:r>
              <a:rPr lang="en-US" dirty="0" smtClean="0"/>
              <a:t>Sodium citrate is </a:t>
            </a:r>
            <a:r>
              <a:rPr lang="en-US" dirty="0"/>
              <a:t>widely used for </a:t>
            </a:r>
            <a:r>
              <a:rPr lang="en-US" dirty="0">
                <a:solidFill>
                  <a:srgbClr val="FFFF00"/>
                </a:solidFill>
              </a:rPr>
              <a:t>coagulation studies</a:t>
            </a:r>
            <a:r>
              <a:rPr lang="en-US" dirty="0"/>
              <a:t> because the effect is easily </a:t>
            </a:r>
            <a:r>
              <a:rPr lang="en-US" dirty="0">
                <a:solidFill>
                  <a:srgbClr val="FFFF00"/>
                </a:solidFill>
              </a:rPr>
              <a:t>reversible</a:t>
            </a:r>
            <a:r>
              <a:rPr lang="en-US" dirty="0"/>
              <a:t> by addition of </a:t>
            </a:r>
            <a:r>
              <a:rPr lang="en-US" dirty="0">
                <a:solidFill>
                  <a:srgbClr val="FFFF00"/>
                </a:solidFill>
              </a:rPr>
              <a:t>Ca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baseline="30000" dirty="0" smtClean="0">
                <a:solidFill>
                  <a:srgbClr val="FFFF00"/>
                </a:solidFill>
              </a:rPr>
              <a:t>+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Because </a:t>
            </a:r>
            <a:r>
              <a:rPr lang="en-US" dirty="0" smtClean="0"/>
              <a:t>it </a:t>
            </a:r>
            <a:r>
              <a:rPr lang="en-US" dirty="0" err="1" smtClean="0">
                <a:solidFill>
                  <a:srgbClr val="FFFF00"/>
                </a:solidFill>
              </a:rPr>
              <a:t>chelates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calcium</a:t>
            </a:r>
            <a:r>
              <a:rPr lang="en-US" dirty="0"/>
              <a:t>, it is </a:t>
            </a:r>
            <a:r>
              <a:rPr lang="en-US" dirty="0" smtClean="0"/>
              <a:t>unsuitable for </a:t>
            </a:r>
            <a:r>
              <a:rPr lang="en-US" dirty="0"/>
              <a:t>specimens </a:t>
            </a:r>
            <a:r>
              <a:rPr lang="en-US" dirty="0" smtClean="0"/>
              <a:t>intended for </a:t>
            </a:r>
            <a:r>
              <a:rPr lang="en-US" dirty="0"/>
              <a:t>measurement of </a:t>
            </a:r>
            <a:r>
              <a:rPr lang="en-US" dirty="0" smtClean="0">
                <a:solidFill>
                  <a:srgbClr val="FFFF00"/>
                </a:solidFill>
              </a:rPr>
              <a:t>calcium</a:t>
            </a:r>
            <a:r>
              <a:rPr lang="en-US" dirty="0" smtClean="0"/>
              <a:t>.</a:t>
            </a:r>
          </a:p>
          <a:p>
            <a:r>
              <a:rPr lang="en-US" sz="2800" b="1" dirty="0" smtClean="0"/>
              <a:t>ACD:</a:t>
            </a:r>
          </a:p>
          <a:p>
            <a:r>
              <a:rPr lang="en-US" dirty="0" smtClean="0"/>
              <a:t>Samples for </a:t>
            </a:r>
            <a:r>
              <a:rPr lang="en-US" dirty="0" smtClean="0">
                <a:solidFill>
                  <a:srgbClr val="FFFF00"/>
                </a:solidFill>
              </a:rPr>
              <a:t>molecular diagnostics</a:t>
            </a:r>
            <a:r>
              <a:rPr lang="en-US" dirty="0" smtClean="0"/>
              <a:t> are often collected into this anticoagulant to preserve both the </a:t>
            </a:r>
            <a:r>
              <a:rPr lang="en-US" dirty="0" smtClean="0">
                <a:solidFill>
                  <a:srgbClr val="FFFF00"/>
                </a:solidFill>
              </a:rPr>
              <a:t>form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function</a:t>
            </a:r>
            <a:r>
              <a:rPr lang="en-US" dirty="0" smtClean="0"/>
              <a:t> of the cellular components.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Fluoride, </a:t>
            </a:r>
            <a:r>
              <a:rPr lang="en-US" dirty="0" err="1" smtClean="0"/>
              <a:t>Iodoacetate</a:t>
            </a:r>
            <a:endParaRPr lang="en-US" dirty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Sodium fluoride:</a:t>
            </a:r>
          </a:p>
          <a:p>
            <a:r>
              <a:rPr lang="en-US" dirty="0" smtClean="0"/>
              <a:t>Sodium </a:t>
            </a:r>
            <a:r>
              <a:rPr lang="en-US" dirty="0"/>
              <a:t>fluoride is a </a:t>
            </a:r>
            <a:r>
              <a:rPr lang="en-US" dirty="0">
                <a:solidFill>
                  <a:srgbClr val="FFFF00"/>
                </a:solidFill>
              </a:rPr>
              <a:t>weak </a:t>
            </a:r>
            <a:r>
              <a:rPr lang="en-US" dirty="0" smtClean="0">
                <a:solidFill>
                  <a:srgbClr val="FFFF00"/>
                </a:solidFill>
              </a:rPr>
              <a:t>anticoagulant</a:t>
            </a:r>
            <a:r>
              <a:rPr lang="en-US" dirty="0" smtClean="0"/>
              <a:t> through binding </a:t>
            </a:r>
            <a:r>
              <a:rPr lang="en-US" dirty="0" smtClean="0">
                <a:solidFill>
                  <a:srgbClr val="FFFF00"/>
                </a:solidFill>
              </a:rPr>
              <a:t>divalent metals </a:t>
            </a:r>
            <a:r>
              <a:rPr lang="en-US" dirty="0" smtClean="0"/>
              <a:t>such as </a:t>
            </a:r>
            <a:r>
              <a:rPr lang="en-US" dirty="0" smtClean="0">
                <a:solidFill>
                  <a:srgbClr val="FFFF00"/>
                </a:solidFill>
              </a:rPr>
              <a:t>Ca</a:t>
            </a:r>
            <a:r>
              <a:rPr lang="en-US" baseline="30000" dirty="0" smtClean="0">
                <a:solidFill>
                  <a:srgbClr val="FFFF00"/>
                </a:solidFill>
              </a:rPr>
              <a:t>2+</a:t>
            </a:r>
            <a:r>
              <a:rPr lang="en-US" dirty="0" smtClean="0"/>
              <a:t>.</a:t>
            </a:r>
            <a:endParaRPr lang="en-US" dirty="0">
              <a:solidFill>
                <a:srgbClr val="CC3300"/>
              </a:solidFill>
            </a:endParaRPr>
          </a:p>
          <a:p>
            <a:r>
              <a:rPr lang="en-US" dirty="0" smtClean="0"/>
              <a:t>It </a:t>
            </a:r>
            <a:r>
              <a:rPr lang="en-US" dirty="0"/>
              <a:t>is often added as a </a:t>
            </a:r>
            <a:r>
              <a:rPr lang="en-US" dirty="0">
                <a:solidFill>
                  <a:srgbClr val="FFFF00"/>
                </a:solidFill>
              </a:rPr>
              <a:t>preservative</a:t>
            </a:r>
            <a:r>
              <a:rPr lang="en-US" dirty="0"/>
              <a:t> for </a:t>
            </a:r>
            <a:r>
              <a:rPr lang="en-US" dirty="0">
                <a:solidFill>
                  <a:srgbClr val="FFFF00"/>
                </a:solidFill>
              </a:rPr>
              <a:t>glucose</a:t>
            </a:r>
            <a:r>
              <a:rPr lang="en-US" dirty="0"/>
              <a:t> in </a:t>
            </a:r>
            <a:r>
              <a:rPr lang="en-US" dirty="0" smtClean="0"/>
              <a:t>blood by </a:t>
            </a:r>
            <a:r>
              <a:rPr lang="en-US" dirty="0" smtClean="0">
                <a:solidFill>
                  <a:srgbClr val="FFFF00"/>
                </a:solidFill>
              </a:rPr>
              <a:t>inhibiting</a:t>
            </a:r>
            <a:r>
              <a:rPr lang="en-US" dirty="0" smtClean="0"/>
              <a:t> </a:t>
            </a:r>
            <a:r>
              <a:rPr lang="en-US" dirty="0" err="1" smtClean="0"/>
              <a:t>enolase</a:t>
            </a:r>
            <a:r>
              <a:rPr lang="en-US" dirty="0" smtClean="0"/>
              <a:t> in </a:t>
            </a:r>
            <a:r>
              <a:rPr lang="en-US" dirty="0" err="1" smtClean="0">
                <a:solidFill>
                  <a:srgbClr val="FFFF00"/>
                </a:solidFill>
              </a:rPr>
              <a:t>glycolysis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altLang="ko-KR" dirty="0" smtClean="0">
                <a:ea typeface="Gulim" pitchFamily="34" charset="-127"/>
              </a:rPr>
              <a:t>It </a:t>
            </a:r>
            <a:r>
              <a:rPr lang="en-US" altLang="ko-KR" dirty="0">
                <a:ea typeface="Gulim" pitchFamily="34" charset="-127"/>
              </a:rPr>
              <a:t>interferes with </a:t>
            </a:r>
            <a:r>
              <a:rPr lang="en-US" altLang="ko-KR" dirty="0" smtClean="0">
                <a:solidFill>
                  <a:srgbClr val="FFFF00"/>
                </a:solidFill>
                <a:ea typeface="Gulim" pitchFamily="34" charset="-127"/>
              </a:rPr>
              <a:t>urea measurement </a:t>
            </a:r>
            <a:r>
              <a:rPr lang="en-US" altLang="ko-KR" dirty="0" smtClean="0">
                <a:ea typeface="Gulim" pitchFamily="34" charset="-127"/>
              </a:rPr>
              <a:t>through </a:t>
            </a:r>
            <a:r>
              <a:rPr lang="en-US" altLang="ko-KR" dirty="0">
                <a:solidFill>
                  <a:srgbClr val="FFFF00"/>
                </a:solidFill>
                <a:ea typeface="Gulim" pitchFamily="34" charset="-127"/>
              </a:rPr>
              <a:t>inhibition</a:t>
            </a:r>
            <a:r>
              <a:rPr lang="en-US" altLang="ko-KR" dirty="0">
                <a:ea typeface="Gulim" pitchFamily="34" charset="-127"/>
              </a:rPr>
              <a:t> of the </a:t>
            </a:r>
            <a:r>
              <a:rPr lang="en-US" altLang="ko-KR" dirty="0">
                <a:solidFill>
                  <a:srgbClr val="FFFF00"/>
                </a:solidFill>
                <a:ea typeface="Gulim" pitchFamily="34" charset="-127"/>
              </a:rPr>
              <a:t>urease</a:t>
            </a:r>
            <a:r>
              <a:rPr lang="en-US" altLang="ko-KR" dirty="0">
                <a:ea typeface="Gulim" pitchFamily="34" charset="-127"/>
              </a:rPr>
              <a:t> enzyme</a:t>
            </a:r>
            <a:r>
              <a:rPr lang="en-US" altLang="ko-KR" dirty="0" smtClean="0">
                <a:ea typeface="Gulim" pitchFamily="34" charset="-127"/>
              </a:rPr>
              <a:t>.</a:t>
            </a:r>
          </a:p>
          <a:p>
            <a:r>
              <a:rPr lang="en-US" sz="2800" b="1" dirty="0" smtClean="0"/>
              <a:t>Sodium </a:t>
            </a:r>
            <a:r>
              <a:rPr lang="en-US" sz="2800" b="1" dirty="0" err="1" smtClean="0"/>
              <a:t>iodoacetate</a:t>
            </a:r>
            <a:r>
              <a:rPr lang="en-US" sz="2800" b="1" dirty="0" smtClean="0"/>
              <a:t>:</a:t>
            </a:r>
            <a:endParaRPr lang="en-US" sz="2800" b="1" dirty="0" smtClean="0">
              <a:ea typeface="Gulim" pitchFamily="34" charset="-127"/>
            </a:endParaRPr>
          </a:p>
          <a:p>
            <a:r>
              <a:rPr lang="en-US" dirty="0" smtClean="0"/>
              <a:t>Sodium </a:t>
            </a:r>
            <a:r>
              <a:rPr lang="en-US" dirty="0" err="1" smtClean="0"/>
              <a:t>iodoacetate</a:t>
            </a:r>
            <a:r>
              <a:rPr lang="en-US" dirty="0" smtClean="0"/>
              <a:t> is an effective </a:t>
            </a:r>
            <a:r>
              <a:rPr lang="en-US" dirty="0" err="1" smtClean="0">
                <a:solidFill>
                  <a:srgbClr val="FFFF00"/>
                </a:solidFill>
              </a:rPr>
              <a:t>antiglycolytic</a:t>
            </a:r>
            <a:r>
              <a:rPr lang="en-US" dirty="0" smtClean="0">
                <a:solidFill>
                  <a:srgbClr val="FFFF00"/>
                </a:solidFill>
              </a:rPr>
              <a:t> agent</a:t>
            </a:r>
            <a:r>
              <a:rPr lang="en-US" dirty="0" smtClean="0"/>
              <a:t> and a substitute for sodium fluoride, because it has no effect on </a:t>
            </a:r>
            <a:r>
              <a:rPr lang="en-US" dirty="0" err="1" smtClean="0">
                <a:solidFill>
                  <a:srgbClr val="FFFF00"/>
                </a:solidFill>
              </a:rPr>
              <a:t>urease</a:t>
            </a:r>
            <a:r>
              <a:rPr lang="en-US" dirty="0" smtClean="0"/>
              <a:t>.</a:t>
            </a:r>
            <a:endParaRPr lang="en-US" altLang="ko-KR" dirty="0" smtClean="0">
              <a:ea typeface="Gulim" pitchFamily="34" charset="-127"/>
            </a:endParaRPr>
          </a:p>
          <a:p>
            <a:r>
              <a:rPr lang="en-US" altLang="ko-KR" dirty="0" smtClean="0">
                <a:solidFill>
                  <a:srgbClr val="FFFF00"/>
                </a:solidFill>
                <a:ea typeface="Gulim" pitchFamily="34" charset="-127"/>
              </a:rPr>
              <a:t>It has little effect on most clinical tests</a:t>
            </a:r>
            <a:r>
              <a:rPr lang="en-US" altLang="ko-KR" dirty="0" smtClean="0">
                <a:ea typeface="Gulim" pitchFamily="34" charset="-127"/>
              </a:rPr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910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33856"/>
          </a:xfrm>
        </p:spPr>
        <p:txBody>
          <a:bodyPr anchor="ctr">
            <a:noAutofit/>
          </a:bodyPr>
          <a:lstStyle/>
          <a:p>
            <a:r>
              <a:rPr lang="en-US" dirty="0" smtClean="0"/>
              <a:t>Collection Site &amp; Blood Composition</a:t>
            </a:r>
            <a:endParaRPr lang="en-US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371600"/>
            <a:ext cx="8750206" cy="529356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Skin </a:t>
            </a:r>
            <a:r>
              <a:rPr lang="en-US" dirty="0">
                <a:solidFill>
                  <a:srgbClr val="FFFF00"/>
                </a:solidFill>
              </a:rPr>
              <a:t>puncture blood</a:t>
            </a:r>
            <a:r>
              <a:rPr lang="en-US" dirty="0"/>
              <a:t> is more like </a:t>
            </a:r>
            <a:r>
              <a:rPr lang="en-US" dirty="0">
                <a:solidFill>
                  <a:srgbClr val="FFFF00"/>
                </a:solidFill>
              </a:rPr>
              <a:t>arterial blood</a:t>
            </a:r>
            <a:r>
              <a:rPr lang="en-US" dirty="0"/>
              <a:t> than </a:t>
            </a:r>
            <a:r>
              <a:rPr lang="en-US" dirty="0">
                <a:solidFill>
                  <a:srgbClr val="FFFF00"/>
                </a:solidFill>
              </a:rPr>
              <a:t>venous blood</a:t>
            </a:r>
            <a:r>
              <a:rPr lang="en-US" dirty="0" smtClean="0"/>
              <a:t>.</a:t>
            </a:r>
          </a:p>
          <a:p>
            <a:r>
              <a:rPr lang="en-US" dirty="0"/>
              <a:t>There are no clinically significant differences between </a:t>
            </a:r>
            <a:r>
              <a:rPr lang="en-US" dirty="0" smtClean="0"/>
              <a:t>capillary </a:t>
            </a:r>
            <a:r>
              <a:rPr lang="en-US" dirty="0"/>
              <a:t>blood and arterial blood in </a:t>
            </a:r>
            <a:r>
              <a:rPr lang="en-US" dirty="0">
                <a:solidFill>
                  <a:srgbClr val="FFFF00"/>
                </a:solidFill>
              </a:rPr>
              <a:t>pH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PCO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  <a:r>
              <a:rPr lang="en-US" dirty="0"/>
              <a:t>, and </a:t>
            </a:r>
            <a:r>
              <a:rPr lang="en-US" dirty="0">
                <a:solidFill>
                  <a:srgbClr val="FFFF00"/>
                </a:solidFill>
              </a:rPr>
              <a:t>PO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PCO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CC3300"/>
                </a:solidFill>
              </a:rPr>
              <a:t> </a:t>
            </a:r>
            <a:r>
              <a:rPr lang="en-US" dirty="0" smtClean="0"/>
              <a:t>of venous blood is </a:t>
            </a:r>
            <a:r>
              <a:rPr lang="en-US" dirty="0" smtClean="0">
                <a:solidFill>
                  <a:srgbClr val="FFFF00"/>
                </a:solidFill>
              </a:rPr>
              <a:t>6-7 mm Hg higher</a:t>
            </a:r>
            <a:r>
              <a:rPr lang="en-US" dirty="0" smtClean="0"/>
              <a:t> than that in artery.</a:t>
            </a:r>
          </a:p>
          <a:p>
            <a:r>
              <a:rPr lang="en-US" dirty="0" smtClean="0"/>
              <a:t>Venous blood </a:t>
            </a:r>
            <a:r>
              <a:rPr lang="en-US" dirty="0" smtClean="0">
                <a:solidFill>
                  <a:srgbClr val="FFFF00"/>
                </a:solidFill>
              </a:rPr>
              <a:t>glucose</a:t>
            </a:r>
            <a:r>
              <a:rPr lang="en-US" dirty="0" smtClean="0"/>
              <a:t> is as much as </a:t>
            </a:r>
            <a:r>
              <a:rPr lang="en-US" dirty="0" smtClean="0">
                <a:solidFill>
                  <a:srgbClr val="FFFF00"/>
                </a:solidFill>
              </a:rPr>
              <a:t>7 mg/</a:t>
            </a:r>
            <a:r>
              <a:rPr lang="en-US" dirty="0" err="1" smtClean="0">
                <a:solidFill>
                  <a:srgbClr val="FFFF00"/>
                </a:solidFill>
              </a:rPr>
              <a:t>dL</a:t>
            </a:r>
            <a:r>
              <a:rPr lang="en-US" dirty="0" smtClean="0">
                <a:solidFill>
                  <a:srgbClr val="FFFF00"/>
                </a:solidFill>
              </a:rPr>
              <a:t> less</a:t>
            </a:r>
            <a:r>
              <a:rPr lang="en-US" dirty="0" smtClean="0"/>
              <a:t> than the capillary blood glucose as a result of </a:t>
            </a:r>
            <a:r>
              <a:rPr lang="en-US" dirty="0" smtClean="0">
                <a:solidFill>
                  <a:srgbClr val="FFFF00"/>
                </a:solidFill>
              </a:rPr>
              <a:t>tissue metabolism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52400"/>
            <a:ext cx="8715436" cy="1219200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Collection Site &amp; Blood Composition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1219200"/>
            <a:ext cx="8839200" cy="289560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sz="2400" dirty="0" smtClean="0"/>
              <a:t>Blood obtained by </a:t>
            </a:r>
            <a:r>
              <a:rPr lang="en-US" sz="2400" dirty="0" smtClean="0">
                <a:solidFill>
                  <a:srgbClr val="FFFF00"/>
                </a:solidFill>
              </a:rPr>
              <a:t>skin puncture</a:t>
            </a:r>
            <a:r>
              <a:rPr lang="en-US" sz="2400" dirty="0" smtClean="0"/>
              <a:t> is </a:t>
            </a:r>
            <a:r>
              <a:rPr lang="en-US" sz="2400" dirty="0" smtClean="0">
                <a:solidFill>
                  <a:srgbClr val="FFFF00"/>
                </a:solidFill>
              </a:rPr>
              <a:t>contaminated</a:t>
            </a:r>
            <a:r>
              <a:rPr lang="en-US" sz="2400" dirty="0" smtClean="0"/>
              <a:t> with </a:t>
            </a:r>
            <a:r>
              <a:rPr lang="en-US" sz="2400" dirty="0" smtClean="0">
                <a:solidFill>
                  <a:srgbClr val="FFFF00"/>
                </a:solidFill>
              </a:rPr>
              <a:t>interstitial</a:t>
            </a:r>
            <a:r>
              <a:rPr lang="en-US" sz="2400" dirty="0" smtClean="0">
                <a:solidFill>
                  <a:srgbClr val="CC3300"/>
                </a:solidFill>
              </a:rPr>
              <a:t> </a:t>
            </a:r>
            <a:r>
              <a:rPr lang="en-US" sz="2400" dirty="0" smtClean="0"/>
              <a:t>and</a:t>
            </a:r>
            <a:r>
              <a:rPr lang="en-US" sz="2400" dirty="0" smtClean="0">
                <a:solidFill>
                  <a:srgbClr val="CC33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intracellular fluids</a:t>
            </a:r>
            <a:r>
              <a:rPr lang="en-US" sz="2400" dirty="0" smtClean="0"/>
              <a:t> resulting in increased </a:t>
            </a:r>
            <a:r>
              <a:rPr lang="en-US" sz="2400" dirty="0" smtClean="0">
                <a:solidFill>
                  <a:srgbClr val="FFFF00"/>
                </a:solidFill>
              </a:rPr>
              <a:t>glucose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FF00"/>
                </a:solidFill>
              </a:rPr>
              <a:t>potassium</a:t>
            </a:r>
            <a:r>
              <a:rPr lang="en-US" sz="2400" dirty="0" smtClean="0"/>
              <a:t> and decreased </a:t>
            </a:r>
            <a:r>
              <a:rPr lang="en-US" sz="2400" dirty="0" err="1" smtClean="0">
                <a:solidFill>
                  <a:srgbClr val="FFFF00"/>
                </a:solidFill>
              </a:rPr>
              <a:t>bilirubin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rgbClr val="CC33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calcium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FF00"/>
                </a:solidFill>
              </a:rPr>
              <a:t>chloride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FF00"/>
                </a:solidFill>
              </a:rPr>
              <a:t>sodium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rgbClr val="FFFF00"/>
                </a:solidFill>
              </a:rPr>
              <a:t>total</a:t>
            </a:r>
            <a:r>
              <a:rPr lang="en-US" sz="2400" dirty="0" smtClean="0">
                <a:solidFill>
                  <a:srgbClr val="CC33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protein</a:t>
            </a:r>
            <a:r>
              <a:rPr lang="en-US" sz="2400" dirty="0" smtClean="0"/>
              <a:t> compared to venous blood.</a:t>
            </a:r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6828" t="20851" r="5165" b="45064"/>
          <a:stretch>
            <a:fillRect/>
          </a:stretch>
        </p:blipFill>
        <p:spPr>
          <a:xfrm>
            <a:off x="266700" y="4191000"/>
            <a:ext cx="8610600" cy="22098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Specimen Collection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Biological specimens in clinical laboratories:</a:t>
            </a:r>
          </a:p>
          <a:p>
            <a:pPr lvl="1"/>
            <a:r>
              <a:rPr lang="en-US" sz="2400" dirty="0"/>
              <a:t>Whole blood; </a:t>
            </a:r>
            <a:r>
              <a:rPr lang="en-US" sz="2400" dirty="0">
                <a:solidFill>
                  <a:srgbClr val="FFFF00"/>
                </a:solidFill>
              </a:rPr>
              <a:t>serum</a:t>
            </a:r>
            <a:r>
              <a:rPr lang="en-US" sz="2400" dirty="0"/>
              <a:t>; </a:t>
            </a:r>
            <a:r>
              <a:rPr lang="en-US" sz="2400" dirty="0">
                <a:solidFill>
                  <a:srgbClr val="FFFF00"/>
                </a:solidFill>
              </a:rPr>
              <a:t>plasma</a:t>
            </a:r>
            <a:r>
              <a:rPr lang="en-US" sz="2400" dirty="0"/>
              <a:t>; </a:t>
            </a:r>
            <a:r>
              <a:rPr lang="en-US" sz="2400" dirty="0">
                <a:solidFill>
                  <a:srgbClr val="FFFF00"/>
                </a:solidFill>
              </a:rPr>
              <a:t>urine</a:t>
            </a:r>
            <a:r>
              <a:rPr lang="en-US" sz="2400" dirty="0"/>
              <a:t>; </a:t>
            </a:r>
            <a:r>
              <a:rPr lang="en-US" sz="2400" dirty="0">
                <a:solidFill>
                  <a:srgbClr val="FFFF00"/>
                </a:solidFill>
              </a:rPr>
              <a:t>feces</a:t>
            </a:r>
            <a:r>
              <a:rPr lang="en-US" sz="2400" dirty="0"/>
              <a:t>; saliva; </a:t>
            </a:r>
            <a:r>
              <a:rPr lang="en-US" sz="2400" dirty="0">
                <a:solidFill>
                  <a:srgbClr val="FFFF00"/>
                </a:solidFill>
              </a:rPr>
              <a:t>fluids</a:t>
            </a:r>
            <a:r>
              <a:rPr lang="en-US" sz="2400" dirty="0"/>
              <a:t> (spinal, synovial, amniotic, pleural, pericardial, and </a:t>
            </a:r>
            <a:r>
              <a:rPr lang="en-US" sz="2400" dirty="0" err="1"/>
              <a:t>ascitic</a:t>
            </a:r>
            <a:r>
              <a:rPr lang="en-US" sz="2400" dirty="0"/>
              <a:t>); and </a:t>
            </a:r>
            <a:r>
              <a:rPr lang="en-US" sz="2400" dirty="0">
                <a:solidFill>
                  <a:srgbClr val="FFFF00"/>
                </a:solidFill>
              </a:rPr>
              <a:t>solid tissue</a:t>
            </a:r>
            <a:r>
              <a:rPr lang="en-US" sz="2400" dirty="0"/>
              <a:t>.</a:t>
            </a:r>
          </a:p>
          <a:p>
            <a:r>
              <a:rPr lang="en-US" sz="2800" dirty="0"/>
              <a:t>The Clinical and Laboratory Standards Institute (</a:t>
            </a:r>
            <a:r>
              <a:rPr lang="en-US" sz="2800" dirty="0">
                <a:solidFill>
                  <a:srgbClr val="FFFF00"/>
                </a:solidFill>
              </a:rPr>
              <a:t>CLSI</a:t>
            </a:r>
            <a:r>
              <a:rPr lang="en-US" sz="2800" dirty="0"/>
              <a:t>), formerly known as the National Committee for Clinical Laboratory Standards or (</a:t>
            </a:r>
            <a:r>
              <a:rPr lang="en-US" sz="2800" dirty="0">
                <a:solidFill>
                  <a:srgbClr val="FFFF00"/>
                </a:solidFill>
              </a:rPr>
              <a:t>NCCLS</a:t>
            </a:r>
            <a:r>
              <a:rPr lang="en-US" sz="2800" dirty="0"/>
              <a:t>), has published several procedures for collecting many of the most common specimen types under standardized conditions.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502584"/>
            <a:ext cx="8715436" cy="945216"/>
          </a:xfrm>
        </p:spPr>
        <p:txBody>
          <a:bodyPr>
            <a:normAutofit fontScale="90000"/>
          </a:bodyPr>
          <a:lstStyle/>
          <a:p>
            <a:r>
              <a:rPr lang="en-US" dirty="0"/>
              <a:t>Collection Site &amp; Blood Composition</a:t>
            </a: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4518" t="18316" r="5068" b="16258"/>
          <a:stretch/>
        </p:blipFill>
        <p:spPr>
          <a:xfrm>
            <a:off x="228601" y="1961290"/>
            <a:ext cx="8673546" cy="392270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Hemolysis</a:t>
            </a:r>
            <a:endParaRPr lang="en-US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300" smtClean="0"/>
              <a:t>Serum shows </a:t>
            </a:r>
            <a:r>
              <a:rPr lang="en-US" sz="2300" smtClean="0">
                <a:solidFill>
                  <a:srgbClr val="FFFF00"/>
                </a:solidFill>
              </a:rPr>
              <a:t>visual</a:t>
            </a:r>
            <a:r>
              <a:rPr lang="en-US" sz="2300" smtClean="0">
                <a:solidFill>
                  <a:srgbClr val="CC3300"/>
                </a:solidFill>
              </a:rPr>
              <a:t> </a:t>
            </a:r>
            <a:r>
              <a:rPr lang="en-US" sz="2300" smtClean="0">
                <a:solidFill>
                  <a:srgbClr val="FFFF00"/>
                </a:solidFill>
              </a:rPr>
              <a:t>evidence</a:t>
            </a:r>
            <a:r>
              <a:rPr lang="en-US" sz="2300" smtClean="0">
                <a:solidFill>
                  <a:srgbClr val="CC3300"/>
                </a:solidFill>
              </a:rPr>
              <a:t> </a:t>
            </a:r>
            <a:r>
              <a:rPr lang="en-US" sz="2300" smtClean="0">
                <a:solidFill>
                  <a:srgbClr val="FFFF00"/>
                </a:solidFill>
              </a:rPr>
              <a:t>of hemolysis</a:t>
            </a:r>
            <a:r>
              <a:rPr lang="en-US" sz="2300" smtClean="0"/>
              <a:t> in [Hb] &gt;</a:t>
            </a:r>
            <a:r>
              <a:rPr lang="en-US" sz="2300" smtClean="0">
                <a:solidFill>
                  <a:srgbClr val="FFFF00"/>
                </a:solidFill>
              </a:rPr>
              <a:t>20 mg/dL</a:t>
            </a:r>
            <a:r>
              <a:rPr lang="en-US" sz="2300" smtClean="0"/>
              <a:t>.</a:t>
            </a:r>
          </a:p>
          <a:p>
            <a:r>
              <a:rPr lang="en-US" sz="2300" smtClean="0">
                <a:solidFill>
                  <a:srgbClr val="FFFF00"/>
                </a:solidFill>
              </a:rPr>
              <a:t>Severe hemolysis</a:t>
            </a:r>
            <a:r>
              <a:rPr lang="en-US" sz="2300" smtClean="0"/>
              <a:t> causes </a:t>
            </a:r>
            <a:r>
              <a:rPr lang="en-US" sz="2300" smtClean="0">
                <a:solidFill>
                  <a:srgbClr val="FFFF00"/>
                </a:solidFill>
              </a:rPr>
              <a:t>dilutional effect</a:t>
            </a:r>
            <a:r>
              <a:rPr lang="en-US" sz="2300" smtClean="0"/>
              <a:t> on those constituents present at a </a:t>
            </a:r>
            <a:r>
              <a:rPr lang="en-US" sz="2300" smtClean="0">
                <a:solidFill>
                  <a:srgbClr val="FFFF00"/>
                </a:solidFill>
              </a:rPr>
              <a:t>lower []</a:t>
            </a:r>
            <a:r>
              <a:rPr lang="en-US" sz="2300" smtClean="0"/>
              <a:t> in the </a:t>
            </a:r>
            <a:r>
              <a:rPr lang="en-US" sz="2300" smtClean="0">
                <a:solidFill>
                  <a:srgbClr val="FFFF00"/>
                </a:solidFill>
              </a:rPr>
              <a:t>erythrocytes</a:t>
            </a:r>
            <a:r>
              <a:rPr lang="en-US" sz="2300" smtClean="0"/>
              <a:t> than in plasma.</a:t>
            </a:r>
          </a:p>
          <a:p>
            <a:r>
              <a:rPr lang="en-US" sz="2300" smtClean="0"/>
              <a:t>However, a notable effect may be observed on those constituents that are present at a </a:t>
            </a:r>
            <a:r>
              <a:rPr lang="en-US" sz="2300" smtClean="0">
                <a:solidFill>
                  <a:srgbClr val="FFFF00"/>
                </a:solidFill>
              </a:rPr>
              <a:t>higher []</a:t>
            </a:r>
            <a:r>
              <a:rPr lang="en-US" sz="2300" smtClean="0"/>
              <a:t> in</a:t>
            </a:r>
            <a:r>
              <a:rPr lang="en-US" sz="2300" smtClean="0">
                <a:solidFill>
                  <a:srgbClr val="CC3300"/>
                </a:solidFill>
              </a:rPr>
              <a:t> </a:t>
            </a:r>
            <a:r>
              <a:rPr lang="en-US" sz="2300" smtClean="0">
                <a:solidFill>
                  <a:srgbClr val="FFFF00"/>
                </a:solidFill>
              </a:rPr>
              <a:t>erythrocytes</a:t>
            </a:r>
            <a:r>
              <a:rPr lang="en-US" sz="2300" smtClean="0"/>
              <a:t> than in plasma, such as </a:t>
            </a:r>
            <a:r>
              <a:rPr lang="en-US" sz="2300" smtClean="0">
                <a:solidFill>
                  <a:srgbClr val="FFFF00"/>
                </a:solidFill>
              </a:rPr>
              <a:t>LD</a:t>
            </a:r>
            <a:r>
              <a:rPr lang="en-US" sz="2300" smtClean="0"/>
              <a:t>,</a:t>
            </a:r>
            <a:r>
              <a:rPr lang="en-US" sz="2300" smtClean="0">
                <a:solidFill>
                  <a:srgbClr val="CC3300"/>
                </a:solidFill>
              </a:rPr>
              <a:t> </a:t>
            </a:r>
            <a:r>
              <a:rPr lang="en-US" sz="2300" smtClean="0">
                <a:solidFill>
                  <a:srgbClr val="FFFF00"/>
                </a:solidFill>
              </a:rPr>
              <a:t>potassium</a:t>
            </a:r>
            <a:r>
              <a:rPr lang="en-US" sz="2300" smtClean="0"/>
              <a:t>, </a:t>
            </a:r>
            <a:r>
              <a:rPr lang="en-US" sz="2300" smtClean="0">
                <a:solidFill>
                  <a:srgbClr val="FFFF00"/>
                </a:solidFill>
              </a:rPr>
              <a:t>magnesium</a:t>
            </a:r>
            <a:r>
              <a:rPr lang="en-US" sz="2300" smtClean="0"/>
              <a:t>, and </a:t>
            </a:r>
            <a:r>
              <a:rPr lang="en-US" sz="2300" smtClean="0">
                <a:solidFill>
                  <a:srgbClr val="FFFF00"/>
                </a:solidFill>
              </a:rPr>
              <a:t>phosphate</a:t>
            </a:r>
            <a:r>
              <a:rPr lang="en-US" sz="2300" smtClean="0"/>
              <a:t>.</a:t>
            </a:r>
            <a:endParaRPr lang="en-US" altLang="ko-KR" sz="2300" smtClean="0">
              <a:ea typeface="Gulim" pitchFamily="34" charset="-127"/>
            </a:endParaRPr>
          </a:p>
          <a:p>
            <a:r>
              <a:rPr lang="en-US" altLang="ko-KR" sz="2300" smtClean="0">
                <a:ea typeface="Gulim" pitchFamily="34" charset="-127"/>
              </a:rPr>
              <a:t>Hb may cause </a:t>
            </a:r>
            <a:r>
              <a:rPr lang="en-US" altLang="ko-KR" sz="2300" b="1" smtClean="0">
                <a:solidFill>
                  <a:srgbClr val="FFFF00"/>
                </a:solidFill>
                <a:ea typeface="Gulim" pitchFamily="34" charset="-127"/>
              </a:rPr>
              <a:t>spectral</a:t>
            </a:r>
            <a:r>
              <a:rPr lang="en-US" altLang="ko-KR" sz="2300" smtClean="0">
                <a:solidFill>
                  <a:srgbClr val="CC3300"/>
                </a:solidFill>
                <a:ea typeface="Gulim" pitchFamily="34" charset="-127"/>
              </a:rPr>
              <a:t> </a:t>
            </a:r>
            <a:r>
              <a:rPr lang="en-US" altLang="ko-KR" sz="2300" smtClean="0"/>
              <a:t>or</a:t>
            </a:r>
            <a:r>
              <a:rPr lang="en-US" altLang="ko-KR" sz="2300" smtClean="0">
                <a:solidFill>
                  <a:srgbClr val="CC3300"/>
                </a:solidFill>
                <a:ea typeface="Gulim" pitchFamily="34" charset="-127"/>
              </a:rPr>
              <a:t> </a:t>
            </a:r>
            <a:r>
              <a:rPr lang="en-US" altLang="ko-KR" sz="2300" b="1" smtClean="0">
                <a:solidFill>
                  <a:srgbClr val="FFFF00"/>
                </a:solidFill>
                <a:ea typeface="Gulim" pitchFamily="34" charset="-127"/>
              </a:rPr>
              <a:t>chemical</a:t>
            </a:r>
            <a:r>
              <a:rPr lang="en-US" altLang="ko-KR" sz="2300" smtClean="0">
                <a:solidFill>
                  <a:srgbClr val="CC3300"/>
                </a:solidFill>
                <a:ea typeface="Gulim" pitchFamily="34" charset="-127"/>
              </a:rPr>
              <a:t> </a:t>
            </a:r>
            <a:r>
              <a:rPr lang="en-US" altLang="ko-KR" sz="2300" b="1" smtClean="0">
                <a:solidFill>
                  <a:srgbClr val="FFFF00"/>
                </a:solidFill>
                <a:ea typeface="Gulim" pitchFamily="34" charset="-127"/>
              </a:rPr>
              <a:t>interference</a:t>
            </a:r>
            <a:r>
              <a:rPr lang="en-US" altLang="ko-KR" sz="2300" smtClean="0">
                <a:ea typeface="Gulim" pitchFamily="34" charset="-127"/>
              </a:rPr>
              <a:t> in chemistry tests.</a:t>
            </a:r>
          </a:p>
          <a:p>
            <a:r>
              <a:rPr lang="en-US" sz="2300" smtClean="0">
                <a:sym typeface="Wingdings 2"/>
              </a:rPr>
              <a:t> </a:t>
            </a:r>
            <a:r>
              <a:rPr lang="en-US" sz="2300" smtClean="0"/>
              <a:t>In special cases, such as in a patient undergoing </a:t>
            </a:r>
            <a:r>
              <a:rPr lang="en-US" sz="2300" smtClean="0">
                <a:solidFill>
                  <a:srgbClr val="FFFF00"/>
                </a:solidFill>
              </a:rPr>
              <a:t>chemotherapy</a:t>
            </a:r>
            <a:r>
              <a:rPr lang="en-US" sz="2300" smtClean="0"/>
              <a:t> cells are </a:t>
            </a:r>
            <a:r>
              <a:rPr lang="en-US" sz="2300" smtClean="0">
                <a:solidFill>
                  <a:srgbClr val="FFFF00"/>
                </a:solidFill>
              </a:rPr>
              <a:t>fragile</a:t>
            </a:r>
            <a:r>
              <a:rPr lang="en-US" sz="2300" smtClean="0"/>
              <a:t>.</a:t>
            </a:r>
            <a:endParaRPr lang="en-US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dirty="0" smtClean="0"/>
              <a:t>Processing Specimens and Transit</a:t>
            </a:r>
            <a:endParaRPr lang="en-US" dirty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133856"/>
            <a:ext cx="7502370" cy="5531311"/>
          </a:xfrm>
        </p:spPr>
        <p:txBody>
          <a:bodyPr>
            <a:normAutofit/>
          </a:bodyPr>
          <a:lstStyle/>
          <a:p>
            <a:r>
              <a:rPr lang="en-US" dirty="0" smtClean="0"/>
              <a:t>Centrifugation: after 20 min, 1000-2000 RCF, 10 min</a:t>
            </a:r>
          </a:p>
          <a:p>
            <a:r>
              <a:rPr lang="en-US" dirty="0" smtClean="0"/>
              <a:t>Plasma or serum should be separated </a:t>
            </a:r>
            <a:r>
              <a:rPr lang="en-US" dirty="0" smtClean="0">
                <a:solidFill>
                  <a:srgbClr val="FFFF00"/>
                </a:solidFill>
              </a:rPr>
              <a:t>as soon as possible</a:t>
            </a:r>
            <a:r>
              <a:rPr lang="en-US" dirty="0" smtClean="0"/>
              <a:t> and optimally &lt;</a:t>
            </a:r>
            <a:r>
              <a:rPr lang="en-US" dirty="0" smtClean="0">
                <a:solidFill>
                  <a:srgbClr val="FFFF00"/>
                </a:solidFill>
              </a:rPr>
              <a:t>2 hours</a:t>
            </a:r>
            <a:r>
              <a:rPr lang="en-US" dirty="0" smtClean="0"/>
              <a:t>, however, premature separation may permit </a:t>
            </a:r>
            <a:r>
              <a:rPr lang="en-US" dirty="0" smtClean="0">
                <a:solidFill>
                  <a:srgbClr val="FFFF00"/>
                </a:solidFill>
              </a:rPr>
              <a:t>continued formation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FF00"/>
                </a:solidFill>
              </a:rPr>
              <a:t>fibrin</a:t>
            </a:r>
            <a:r>
              <a:rPr lang="en-US" dirty="0" smtClean="0"/>
              <a:t> and lead to </a:t>
            </a:r>
            <a:r>
              <a:rPr lang="en-US" dirty="0" smtClean="0">
                <a:solidFill>
                  <a:srgbClr val="FFFF00"/>
                </a:solidFill>
              </a:rPr>
              <a:t>obstruction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FF00"/>
                </a:solidFill>
              </a:rPr>
              <a:t>sample probes</a:t>
            </a:r>
            <a:r>
              <a:rPr lang="en-US" dirty="0" smtClean="0"/>
              <a:t> in testing equipment.</a:t>
            </a:r>
          </a:p>
          <a:p>
            <a:r>
              <a:rPr lang="en-US" dirty="0" smtClean="0"/>
              <a:t>Why? </a:t>
            </a:r>
            <a:r>
              <a:rPr lang="en-US" dirty="0" err="1" smtClean="0"/>
              <a:t>Glc</a:t>
            </a:r>
            <a:r>
              <a:rPr lang="en-US" dirty="0" smtClean="0"/>
              <a:t> is reduced; blood gas variations and the effects on Ca</a:t>
            </a:r>
            <a:r>
              <a:rPr lang="en-US" baseline="30000" dirty="0" smtClean="0"/>
              <a:t>2+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5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dirty="0" smtClean="0"/>
              <a:t>Processing Specimens and Transit</a:t>
            </a:r>
            <a:endParaRPr lang="en-US" dirty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133856"/>
            <a:ext cx="8750206" cy="5531311"/>
          </a:xfrm>
        </p:spPr>
        <p:txBody>
          <a:bodyPr>
            <a:normAutofit/>
          </a:bodyPr>
          <a:lstStyle/>
          <a:p>
            <a:r>
              <a:rPr lang="en-US" dirty="0" smtClean="0"/>
              <a:t>Specimen </a:t>
            </a:r>
            <a:r>
              <a:rPr lang="en-US" dirty="0"/>
              <a:t>tubes should be centrifuged with </a:t>
            </a:r>
            <a:r>
              <a:rPr lang="en-US" dirty="0">
                <a:solidFill>
                  <a:srgbClr val="FFFF00"/>
                </a:solidFill>
              </a:rPr>
              <a:t>stoppers</a:t>
            </a:r>
            <a:r>
              <a:rPr lang="en-US" dirty="0"/>
              <a:t> in place to: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Reduce evaporation</a:t>
            </a:r>
            <a:r>
              <a:rPr lang="en-US" dirty="0"/>
              <a:t> particularly of volatiles, such as ethanol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Prevent </a:t>
            </a:r>
            <a:r>
              <a:rPr lang="en-US" dirty="0" err="1">
                <a:solidFill>
                  <a:srgbClr val="FFFF00"/>
                </a:solidFill>
              </a:rPr>
              <a:t>aerosolization</a:t>
            </a:r>
            <a:r>
              <a:rPr lang="en-US" dirty="0"/>
              <a:t> of infectious particles</a:t>
            </a:r>
            <a:endParaRPr lang="en-US" altLang="ko-KR" dirty="0">
              <a:ea typeface="Gulim" pitchFamily="34" charset="-127"/>
            </a:endParaRPr>
          </a:p>
          <a:p>
            <a:pPr lvl="1"/>
            <a:r>
              <a:rPr lang="en-US" altLang="ko-KR" dirty="0">
                <a:ea typeface="Gulim" pitchFamily="34" charset="-127"/>
              </a:rPr>
              <a:t>Maintain anaerobic conditions, which is important in the measurement of </a:t>
            </a:r>
            <a:r>
              <a:rPr lang="en-US" altLang="ko-KR" dirty="0">
                <a:solidFill>
                  <a:srgbClr val="FFFF00"/>
                </a:solidFill>
                <a:ea typeface="Gulim" pitchFamily="34" charset="-127"/>
              </a:rPr>
              <a:t>CO</a:t>
            </a:r>
            <a:r>
              <a:rPr lang="en-US" altLang="ko-KR" baseline="-25000" dirty="0">
                <a:solidFill>
                  <a:srgbClr val="FFFF00"/>
                </a:solidFill>
                <a:ea typeface="Gulim" pitchFamily="34" charset="-127"/>
              </a:rPr>
              <a:t>2</a:t>
            </a:r>
            <a:r>
              <a:rPr lang="en-US" altLang="ko-KR" dirty="0">
                <a:ea typeface="Gulim" pitchFamily="34" charset="-127"/>
              </a:rPr>
              <a:t> and </a:t>
            </a:r>
            <a:r>
              <a:rPr lang="en-US" altLang="ko-KR" dirty="0">
                <a:solidFill>
                  <a:srgbClr val="FFFF00"/>
                </a:solidFill>
                <a:ea typeface="Gulim" pitchFamily="34" charset="-127"/>
              </a:rPr>
              <a:t>Ca </a:t>
            </a:r>
            <a:r>
              <a:rPr lang="en-US" altLang="ko-KR" baseline="30000" dirty="0">
                <a:solidFill>
                  <a:srgbClr val="FFFF00"/>
                </a:solidFill>
                <a:ea typeface="Gulim" pitchFamily="34" charset="-127"/>
              </a:rPr>
              <a:t>2</a:t>
            </a:r>
            <a:r>
              <a:rPr lang="en-US" altLang="ko-KR" baseline="30000" dirty="0" smtClean="0">
                <a:solidFill>
                  <a:srgbClr val="FFFF00"/>
                </a:solidFill>
                <a:ea typeface="Gulim" pitchFamily="34" charset="-127"/>
              </a:rPr>
              <a:t>+</a:t>
            </a:r>
          </a:p>
          <a:p>
            <a:r>
              <a:rPr lang="en-US" dirty="0"/>
              <a:t>For some tests, specimens must be kept at </a:t>
            </a:r>
            <a:r>
              <a:rPr lang="en-US" dirty="0">
                <a:solidFill>
                  <a:srgbClr val="FFFF00"/>
                </a:solidFill>
              </a:rPr>
              <a:t>4 °C</a:t>
            </a:r>
            <a:r>
              <a:rPr lang="en-US" dirty="0"/>
              <a:t>; even, for some </a:t>
            </a:r>
            <a:r>
              <a:rPr lang="en-US" dirty="0">
                <a:solidFill>
                  <a:srgbClr val="FFFF00"/>
                </a:solidFill>
              </a:rPr>
              <a:t>thermally labile</a:t>
            </a:r>
            <a:r>
              <a:rPr lang="en-US" dirty="0"/>
              <a:t> specimens, </a:t>
            </a:r>
            <a:r>
              <a:rPr lang="en-US" dirty="0">
                <a:solidFill>
                  <a:srgbClr val="FFFF00"/>
                </a:solidFill>
              </a:rPr>
              <a:t>serum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plasma</a:t>
            </a:r>
            <a:r>
              <a:rPr lang="en-US" dirty="0"/>
              <a:t> should be separated from </a:t>
            </a:r>
            <a:r>
              <a:rPr lang="en-US" dirty="0">
                <a:solidFill>
                  <a:srgbClr val="FFFF00"/>
                </a:solidFill>
              </a:rPr>
              <a:t>cells</a:t>
            </a:r>
            <a:r>
              <a:rPr lang="en-US" dirty="0"/>
              <a:t> in a </a:t>
            </a:r>
            <a:r>
              <a:rPr lang="en-US" dirty="0">
                <a:solidFill>
                  <a:srgbClr val="FFFF00"/>
                </a:solidFill>
              </a:rPr>
              <a:t>refrigerated centrifuge</a:t>
            </a:r>
            <a:r>
              <a:rPr lang="en-US" dirty="0"/>
              <a:t>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85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 smtClean="0"/>
              <a:t>Processing Specimens and Transit</a:t>
            </a:r>
            <a:endParaRPr lang="en-US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133856"/>
            <a:ext cx="8750206" cy="5531311"/>
          </a:xfrm>
        </p:spPr>
        <p:txBody>
          <a:bodyPr>
            <a:normAutofit/>
          </a:bodyPr>
          <a:lstStyle/>
          <a:p>
            <a:r>
              <a:rPr lang="en-US" dirty="0"/>
              <a:t>In otherwise, the specimen should be held at </a:t>
            </a:r>
            <a:r>
              <a:rPr lang="en-US" dirty="0">
                <a:solidFill>
                  <a:srgbClr val="FFFF00"/>
                </a:solidFill>
              </a:rPr>
              <a:t>room temperature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</a:rPr>
              <a:t>rather than</a:t>
            </a:r>
            <a:r>
              <a:rPr lang="en-US" dirty="0"/>
              <a:t> at </a:t>
            </a:r>
            <a:r>
              <a:rPr lang="en-US" dirty="0">
                <a:solidFill>
                  <a:srgbClr val="FFFF00"/>
                </a:solidFill>
              </a:rPr>
              <a:t>4°C</a:t>
            </a:r>
            <a:r>
              <a:rPr lang="en-US" dirty="0"/>
              <a:t> to decrease hemolysis.</a:t>
            </a:r>
          </a:p>
          <a:p>
            <a:r>
              <a:rPr lang="en-US" dirty="0"/>
              <a:t>For many labile </a:t>
            </a:r>
            <a:r>
              <a:rPr lang="en-US" dirty="0" err="1"/>
              <a:t>analytes</a:t>
            </a:r>
            <a:r>
              <a:rPr lang="en-US" dirty="0"/>
              <a:t>, such as </a:t>
            </a:r>
            <a:r>
              <a:rPr lang="en-US" dirty="0">
                <a:solidFill>
                  <a:srgbClr val="FFFF00"/>
                </a:solidFill>
              </a:rPr>
              <a:t>hormones</a:t>
            </a:r>
            <a:r>
              <a:rPr lang="en-US" dirty="0"/>
              <a:t>, the plasma or serum should be </a:t>
            </a:r>
            <a:r>
              <a:rPr lang="en-US" dirty="0">
                <a:solidFill>
                  <a:srgbClr val="FFFF00"/>
                </a:solidFill>
              </a:rPr>
              <a:t>frozen immediately</a:t>
            </a:r>
            <a:r>
              <a:rPr lang="en-US" dirty="0"/>
              <a:t>.</a:t>
            </a:r>
          </a:p>
          <a:p>
            <a:r>
              <a:rPr lang="en-US" dirty="0"/>
              <a:t>Repeated </a:t>
            </a:r>
            <a:r>
              <a:rPr lang="en-US" dirty="0">
                <a:solidFill>
                  <a:srgbClr val="FFFF00"/>
                </a:solidFill>
              </a:rPr>
              <a:t>freeze-thaw cycles</a:t>
            </a:r>
            <a:r>
              <a:rPr lang="en-US" dirty="0"/>
              <a:t> may </a:t>
            </a:r>
            <a:r>
              <a:rPr lang="en-US" dirty="0">
                <a:solidFill>
                  <a:srgbClr val="FFFF00"/>
                </a:solidFill>
              </a:rPr>
              <a:t>degrade</a:t>
            </a:r>
            <a:r>
              <a:rPr lang="en-US" dirty="0"/>
              <a:t> the </a:t>
            </a:r>
            <a:r>
              <a:rPr lang="en-US" dirty="0" err="1"/>
              <a:t>analyte</a:t>
            </a:r>
            <a:r>
              <a:rPr lang="en-US" dirty="0"/>
              <a:t>.</a:t>
            </a:r>
          </a:p>
          <a:p>
            <a:r>
              <a:rPr lang="en-US" dirty="0" smtClean="0"/>
              <a:t>Light-sensitive </a:t>
            </a:r>
            <a:r>
              <a:rPr lang="en-US" dirty="0"/>
              <a:t>specimens including those for </a:t>
            </a:r>
            <a:r>
              <a:rPr lang="en-US" dirty="0">
                <a:solidFill>
                  <a:srgbClr val="FFFF00"/>
                </a:solidFill>
              </a:rPr>
              <a:t>bilirubin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methotrexate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carotene</a:t>
            </a:r>
            <a:r>
              <a:rPr lang="en-US" dirty="0"/>
              <a:t>, and … must be protected from both </a:t>
            </a:r>
            <a:r>
              <a:rPr lang="en-US" dirty="0">
                <a:solidFill>
                  <a:srgbClr val="FFFF00"/>
                </a:solidFill>
              </a:rPr>
              <a:t>daylight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fluorescent</a:t>
            </a:r>
            <a:r>
              <a:rPr lang="en-US" dirty="0">
                <a:solidFill>
                  <a:srgbClr val="CC33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light</a:t>
            </a:r>
            <a:r>
              <a:rPr lang="en-US" dirty="0"/>
              <a:t> to prevent </a:t>
            </a:r>
            <a:r>
              <a:rPr lang="en-US" dirty="0" err="1">
                <a:solidFill>
                  <a:srgbClr val="FFFF00"/>
                </a:solidFill>
              </a:rPr>
              <a:t>photodegradation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10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Urine Specimens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143000"/>
            <a:ext cx="8750206" cy="5598367"/>
          </a:xfrm>
        </p:spPr>
        <p:txBody>
          <a:bodyPr>
            <a:noAutofit/>
          </a:bodyPr>
          <a:lstStyle/>
          <a:p>
            <a:r>
              <a:rPr lang="en-US" dirty="0"/>
              <a:t>Usually, urine specimens are </a:t>
            </a:r>
            <a:r>
              <a:rPr lang="en-US" dirty="0" smtClean="0"/>
              <a:t>collected as: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Early</a:t>
            </a:r>
            <a:r>
              <a:rPr lang="en-US" dirty="0" smtClean="0">
                <a:solidFill>
                  <a:srgbClr val="CC33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morning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fasting</a:t>
            </a:r>
            <a:r>
              <a:rPr lang="en-US" dirty="0" smtClean="0">
                <a:solidFill>
                  <a:srgbClr val="CC33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specimens</a:t>
            </a:r>
            <a:r>
              <a:rPr lang="en-US" dirty="0" smtClean="0"/>
              <a:t>, the most </a:t>
            </a:r>
            <a:r>
              <a:rPr lang="en-US" dirty="0" smtClean="0">
                <a:solidFill>
                  <a:srgbClr val="FFFF00"/>
                </a:solidFill>
              </a:rPr>
              <a:t>concentrated</a:t>
            </a:r>
            <a:r>
              <a:rPr lang="en-US" dirty="0" smtClean="0"/>
              <a:t> specimens, are preferred for </a:t>
            </a:r>
            <a:r>
              <a:rPr lang="en-US" dirty="0" smtClean="0">
                <a:solidFill>
                  <a:srgbClr val="FFFF00"/>
                </a:solidFill>
              </a:rPr>
              <a:t>microscopic</a:t>
            </a:r>
            <a:r>
              <a:rPr lang="en-US" dirty="0" smtClean="0">
                <a:solidFill>
                  <a:srgbClr val="CC33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examinations</a:t>
            </a:r>
            <a:r>
              <a:rPr lang="en-US" dirty="0" smtClean="0"/>
              <a:t> and for the detection of abnormal amounts of constituents, such as </a:t>
            </a:r>
            <a:r>
              <a:rPr lang="en-US" dirty="0" smtClean="0">
                <a:solidFill>
                  <a:srgbClr val="FFFF00"/>
                </a:solidFill>
              </a:rPr>
              <a:t>proteins</a:t>
            </a:r>
            <a:r>
              <a:rPr lang="en-US" dirty="0" smtClean="0"/>
              <a:t>, or of unusual compounds, such as </a:t>
            </a:r>
            <a:r>
              <a:rPr lang="en-US" dirty="0" err="1" smtClean="0">
                <a:solidFill>
                  <a:srgbClr val="FFFF00"/>
                </a:solidFill>
              </a:rPr>
              <a:t>hCG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Untimed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>
                <a:solidFill>
                  <a:srgbClr val="FFFF00"/>
                </a:solidFill>
              </a:rPr>
              <a:t>random</a:t>
            </a:r>
            <a:r>
              <a:rPr lang="en-US" dirty="0"/>
              <a:t> specimens </a:t>
            </a:r>
            <a:r>
              <a:rPr lang="en-US" dirty="0" smtClean="0"/>
              <a:t>suitable </a:t>
            </a:r>
            <a:r>
              <a:rPr lang="en-US" dirty="0"/>
              <a:t>for only a few </a:t>
            </a:r>
            <a:r>
              <a:rPr lang="en-US" dirty="0">
                <a:solidFill>
                  <a:srgbClr val="FFFF00"/>
                </a:solidFill>
              </a:rPr>
              <a:t>chemical</a:t>
            </a:r>
            <a:r>
              <a:rPr lang="en-US" dirty="0"/>
              <a:t> </a:t>
            </a:r>
            <a:r>
              <a:rPr lang="en-US" dirty="0" smtClean="0"/>
              <a:t>tests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Timed specimens</a:t>
            </a:r>
            <a:r>
              <a:rPr lang="en-US" dirty="0" smtClean="0"/>
              <a:t>, such as </a:t>
            </a:r>
            <a:r>
              <a:rPr lang="en-US" dirty="0" smtClean="0">
                <a:solidFill>
                  <a:srgbClr val="FFFF00"/>
                </a:solidFill>
              </a:rPr>
              <a:t>24-hour urine </a:t>
            </a:r>
            <a:r>
              <a:rPr lang="en-US" dirty="0" smtClean="0">
                <a:solidFill>
                  <a:srgbClr val="FFFF00"/>
                </a:solidFill>
              </a:rPr>
              <a:t>specimens</a:t>
            </a:r>
          </a:p>
          <a:p>
            <a:r>
              <a:rPr lang="en-US" dirty="0"/>
              <a:t>The urine should be </a:t>
            </a:r>
            <a:r>
              <a:rPr lang="en-US" dirty="0">
                <a:solidFill>
                  <a:srgbClr val="FFFF00"/>
                </a:solidFill>
              </a:rPr>
              <a:t>freshly</a:t>
            </a:r>
            <a:r>
              <a:rPr lang="en-US" dirty="0"/>
              <a:t> collected into a </a:t>
            </a:r>
            <a:r>
              <a:rPr lang="en-US" dirty="0">
                <a:solidFill>
                  <a:srgbClr val="FFFF00"/>
                </a:solidFill>
              </a:rPr>
              <a:t>clean</a:t>
            </a:r>
            <a:r>
              <a:rPr lang="en-US" dirty="0"/>
              <a:t>, </a:t>
            </a:r>
            <a:r>
              <a:rPr lang="en-US" dirty="0">
                <a:solidFill>
                  <a:srgbClr val="FFFF00"/>
                </a:solidFill>
              </a:rPr>
              <a:t>dry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container</a:t>
            </a:r>
            <a:r>
              <a:rPr lang="en-US" dirty="0"/>
              <a:t> with a </a:t>
            </a:r>
            <a:r>
              <a:rPr lang="en-US" dirty="0">
                <a:solidFill>
                  <a:srgbClr val="FFFF00"/>
                </a:solidFill>
              </a:rPr>
              <a:t>tight-fitting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cover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8" y="2"/>
            <a:ext cx="8886825" cy="1149530"/>
          </a:xfrm>
        </p:spPr>
        <p:txBody>
          <a:bodyPr/>
          <a:lstStyle/>
          <a:p>
            <a:r>
              <a:rPr lang="en-US" dirty="0" smtClean="0"/>
              <a:t>Urine Specimen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9532"/>
            <a:ext cx="9144002" cy="5667194"/>
          </a:xfrm>
        </p:spPr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/>
              <a:t>must be analyzed within </a:t>
            </a:r>
            <a:r>
              <a:rPr lang="en-US" dirty="0">
                <a:solidFill>
                  <a:srgbClr val="FFFF00"/>
                </a:solidFill>
              </a:rPr>
              <a:t>1 hour</a:t>
            </a:r>
            <a:r>
              <a:rPr lang="en-US" dirty="0"/>
              <a:t> of collection if held at </a:t>
            </a:r>
            <a:r>
              <a:rPr lang="en-US" dirty="0">
                <a:solidFill>
                  <a:srgbClr val="FFFF00"/>
                </a:solidFill>
              </a:rPr>
              <a:t>room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temperature</a:t>
            </a:r>
            <a:r>
              <a:rPr lang="en-US" dirty="0"/>
              <a:t> or else </a:t>
            </a:r>
            <a:r>
              <a:rPr lang="en-US" dirty="0">
                <a:solidFill>
                  <a:srgbClr val="FFFF00"/>
                </a:solidFill>
              </a:rPr>
              <a:t>refrigerated</a:t>
            </a:r>
            <a:r>
              <a:rPr lang="en-US" dirty="0"/>
              <a:t> at </a:t>
            </a:r>
            <a:r>
              <a:rPr lang="en-US" dirty="0">
                <a:solidFill>
                  <a:srgbClr val="FFFF00"/>
                </a:solidFill>
              </a:rPr>
              <a:t>2°C</a:t>
            </a:r>
            <a:r>
              <a:rPr lang="en-US" dirty="0"/>
              <a:t> to </a:t>
            </a:r>
            <a:r>
              <a:rPr lang="en-US" dirty="0">
                <a:solidFill>
                  <a:srgbClr val="FFFF00"/>
                </a:solidFill>
              </a:rPr>
              <a:t>8°C</a:t>
            </a:r>
            <a:r>
              <a:rPr lang="en-US" dirty="0"/>
              <a:t> for not more than </a:t>
            </a:r>
            <a:r>
              <a:rPr lang="en-US" dirty="0">
                <a:solidFill>
                  <a:srgbClr val="FFFF00"/>
                </a:solidFill>
              </a:rPr>
              <a:t>8 hours</a:t>
            </a:r>
            <a:r>
              <a:rPr lang="en-US" dirty="0"/>
              <a:t> before analysis.</a:t>
            </a:r>
          </a:p>
          <a:p>
            <a:r>
              <a:rPr lang="en-US" dirty="0" smtClean="0"/>
              <a:t>If </a:t>
            </a:r>
            <a:r>
              <a:rPr lang="en-US" dirty="0"/>
              <a:t>not assayed within these time limits, several changes will </a:t>
            </a:r>
            <a:r>
              <a:rPr lang="en-US" dirty="0" smtClean="0"/>
              <a:t>occur; </a:t>
            </a:r>
            <a:r>
              <a:rPr lang="en-US" dirty="0" smtClean="0">
                <a:solidFill>
                  <a:srgbClr val="FFFF00"/>
                </a:solidFill>
              </a:rPr>
              <a:t>bacterial</a:t>
            </a:r>
            <a:r>
              <a:rPr lang="en-US" dirty="0" smtClean="0"/>
              <a:t> </a:t>
            </a:r>
            <a:r>
              <a:rPr lang="en-US" dirty="0"/>
              <a:t>multiplication will cause </a:t>
            </a:r>
            <a:r>
              <a:rPr lang="en-US" dirty="0">
                <a:solidFill>
                  <a:srgbClr val="FFFF00"/>
                </a:solidFill>
              </a:rPr>
              <a:t>false-positive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nitrite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tests</a:t>
            </a:r>
            <a:r>
              <a:rPr lang="en-US" dirty="0"/>
              <a:t>, and </a:t>
            </a:r>
            <a:r>
              <a:rPr lang="en-US" dirty="0">
                <a:solidFill>
                  <a:srgbClr val="FFFF00"/>
                </a:solidFill>
              </a:rPr>
              <a:t>urease-producing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organisms</a:t>
            </a:r>
            <a:r>
              <a:rPr lang="en-US" dirty="0"/>
              <a:t> will degrade </a:t>
            </a:r>
            <a:r>
              <a:rPr lang="en-US" dirty="0">
                <a:solidFill>
                  <a:srgbClr val="FFFF00"/>
                </a:solidFill>
              </a:rPr>
              <a:t>urea</a:t>
            </a:r>
            <a:r>
              <a:rPr lang="en-US" dirty="0"/>
              <a:t> to </a:t>
            </a:r>
            <a:r>
              <a:rPr lang="en-US" dirty="0">
                <a:solidFill>
                  <a:srgbClr val="FFFF00"/>
                </a:solidFill>
              </a:rPr>
              <a:t>ammonia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alkalinize</a:t>
            </a:r>
            <a:r>
              <a:rPr lang="en-US" dirty="0"/>
              <a:t> the </a:t>
            </a:r>
            <a:r>
              <a:rPr lang="en-US" dirty="0" err="1">
                <a:solidFill>
                  <a:srgbClr val="FFFF00"/>
                </a:solidFill>
              </a:rPr>
              <a:t>pH</a:t>
            </a:r>
            <a:r>
              <a:rPr lang="en-US" dirty="0" err="1"/>
              <a:t>.</a:t>
            </a:r>
            <a:endParaRPr lang="en-US" dirty="0"/>
          </a:p>
          <a:p>
            <a:r>
              <a:rPr lang="en-US" dirty="0"/>
              <a:t>Loss of </a:t>
            </a:r>
            <a:r>
              <a:rPr lang="en-US" dirty="0">
                <a:solidFill>
                  <a:srgbClr val="FFFF00"/>
                </a:solidFill>
              </a:rPr>
              <a:t>CO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  <a:r>
              <a:rPr lang="en-US" dirty="0"/>
              <a:t> by diffusion into the </a:t>
            </a:r>
            <a:r>
              <a:rPr lang="en-US" dirty="0">
                <a:solidFill>
                  <a:srgbClr val="FFFF00"/>
                </a:solidFill>
              </a:rPr>
              <a:t>air</a:t>
            </a:r>
            <a:r>
              <a:rPr lang="en-US" dirty="0"/>
              <a:t> adds to this </a:t>
            </a:r>
            <a:r>
              <a:rPr lang="en-US" dirty="0">
                <a:solidFill>
                  <a:srgbClr val="FFFF00"/>
                </a:solidFill>
              </a:rPr>
              <a:t>pH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elevation</a:t>
            </a:r>
            <a:r>
              <a:rPr lang="en-US" dirty="0"/>
              <a:t>, which, in turn, causes </a:t>
            </a:r>
            <a:r>
              <a:rPr lang="en-US" dirty="0">
                <a:solidFill>
                  <a:srgbClr val="FFFF00"/>
                </a:solidFill>
              </a:rPr>
              <a:t>cast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degeneration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red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cell</a:t>
            </a:r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lysis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15376" y="6477003"/>
            <a:ext cx="442913" cy="339725"/>
          </a:xfrm>
          <a:prstGeom prst="rect">
            <a:avLst/>
          </a:prstGeom>
        </p:spPr>
        <p:txBody>
          <a:bodyPr/>
          <a:lstStyle/>
          <a:p>
            <a:fld id="{34231F19-DB78-4FF8-A322-B3965A41D9F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8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Urine Specimens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066800"/>
            <a:ext cx="8750206" cy="5598367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For </a:t>
            </a:r>
            <a:r>
              <a:rPr lang="en-US" dirty="0"/>
              <a:t>timed </a:t>
            </a:r>
            <a:r>
              <a:rPr lang="en-US" dirty="0" smtClean="0"/>
              <a:t>specimens, the </a:t>
            </a:r>
            <a:r>
              <a:rPr lang="en-US" dirty="0"/>
              <a:t>collection period </a:t>
            </a:r>
            <a:r>
              <a:rPr lang="en-US" dirty="0" smtClean="0"/>
              <a:t>should </a:t>
            </a:r>
            <a:r>
              <a:rPr lang="en-US" dirty="0"/>
              <a:t>be </a:t>
            </a:r>
            <a:r>
              <a:rPr lang="en-US" dirty="0" smtClean="0">
                <a:solidFill>
                  <a:srgbClr val="FFFF00"/>
                </a:solidFill>
              </a:rPr>
              <a:t>long enough </a:t>
            </a:r>
            <a:r>
              <a:rPr lang="en-US" dirty="0" smtClean="0"/>
              <a:t>in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duration</a:t>
            </a:r>
            <a:r>
              <a:rPr lang="en-US" dirty="0"/>
              <a:t> to minimize the influence of </a:t>
            </a:r>
            <a:r>
              <a:rPr lang="en-US" dirty="0">
                <a:solidFill>
                  <a:srgbClr val="FFFF00"/>
                </a:solidFill>
              </a:rPr>
              <a:t>short-term biological variations</a:t>
            </a:r>
            <a:r>
              <a:rPr lang="en-US" dirty="0"/>
              <a:t>.</a:t>
            </a:r>
          </a:p>
          <a:p>
            <a:pPr>
              <a:lnSpc>
                <a:spcPct val="170000"/>
              </a:lnSpc>
            </a:pPr>
            <a:r>
              <a:rPr lang="en-US" dirty="0"/>
              <a:t>In </a:t>
            </a:r>
            <a:r>
              <a:rPr lang="en-US" dirty="0" smtClean="0"/>
              <a:t>this kind of sampling</a:t>
            </a:r>
            <a:r>
              <a:rPr lang="en-US" dirty="0"/>
              <a:t>, the </a:t>
            </a:r>
            <a:r>
              <a:rPr lang="en-US" dirty="0">
                <a:solidFill>
                  <a:srgbClr val="FFFF00"/>
                </a:solidFill>
              </a:rPr>
              <a:t>bladder</a:t>
            </a:r>
            <a:r>
              <a:rPr lang="en-US" dirty="0"/>
              <a:t> must be </a:t>
            </a:r>
            <a:r>
              <a:rPr lang="en-US" dirty="0">
                <a:solidFill>
                  <a:srgbClr val="FFFF00"/>
                </a:solidFill>
              </a:rPr>
              <a:t>emptied</a:t>
            </a:r>
            <a:r>
              <a:rPr lang="en-US" dirty="0">
                <a:solidFill>
                  <a:srgbClr val="CC3300"/>
                </a:solidFill>
              </a:rPr>
              <a:t> </a:t>
            </a:r>
            <a:r>
              <a:rPr lang="en-US" dirty="0" smtClean="0"/>
              <a:t>when the </a:t>
            </a:r>
            <a:r>
              <a:rPr lang="en-US" dirty="0"/>
              <a:t>collection </a:t>
            </a:r>
            <a:r>
              <a:rPr lang="en-US" dirty="0" smtClean="0"/>
              <a:t>starts and thereafter </a:t>
            </a:r>
            <a:r>
              <a:rPr lang="en-US" dirty="0"/>
              <a:t>all urine must be collected until the end of the </a:t>
            </a:r>
            <a:r>
              <a:rPr lang="en-US" dirty="0">
                <a:solidFill>
                  <a:srgbClr val="FFFF00"/>
                </a:solidFill>
              </a:rPr>
              <a:t>scheduled</a:t>
            </a:r>
            <a:r>
              <a:rPr lang="en-US" dirty="0">
                <a:solidFill>
                  <a:srgbClr val="CC33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time</a:t>
            </a:r>
            <a:r>
              <a:rPr lang="en-US" dirty="0"/>
              <a:t>.</a:t>
            </a:r>
          </a:p>
          <a:p>
            <a:pPr>
              <a:lnSpc>
                <a:spcPct val="170000"/>
              </a:lnSpc>
            </a:pPr>
            <a:r>
              <a:rPr lang="en-US" dirty="0"/>
              <a:t>The container should be </a:t>
            </a:r>
            <a:r>
              <a:rPr lang="en-US" dirty="0" smtClean="0"/>
              <a:t>stored in </a:t>
            </a:r>
            <a:r>
              <a:rPr lang="en-US" dirty="0"/>
              <a:t>a </a:t>
            </a:r>
            <a:r>
              <a:rPr lang="en-US" dirty="0">
                <a:solidFill>
                  <a:srgbClr val="FFFF00"/>
                </a:solidFill>
              </a:rPr>
              <a:t>refrigerator</a:t>
            </a:r>
            <a:r>
              <a:rPr lang="en-US" dirty="0"/>
              <a:t> during </a:t>
            </a:r>
            <a:r>
              <a:rPr lang="en-US" dirty="0" smtClean="0"/>
              <a:t>the </a:t>
            </a:r>
            <a:r>
              <a:rPr lang="en-US" dirty="0"/>
              <a:t>collection period.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Urine Specimens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066800"/>
            <a:ext cx="8750206" cy="5598367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Urine </a:t>
            </a:r>
            <a:r>
              <a:rPr lang="en-US" dirty="0"/>
              <a:t>should not be collected at the same time for </a:t>
            </a:r>
            <a:r>
              <a:rPr lang="en-US" dirty="0" smtClean="0"/>
              <a:t>2 </a:t>
            </a:r>
            <a:r>
              <a:rPr lang="en-US" dirty="0"/>
              <a:t>or more tests requiring </a:t>
            </a:r>
            <a:r>
              <a:rPr lang="en-US" dirty="0">
                <a:solidFill>
                  <a:srgbClr val="FFFF00"/>
                </a:solidFill>
              </a:rPr>
              <a:t>different preservatives</a:t>
            </a:r>
            <a:r>
              <a:rPr lang="en-US" dirty="0"/>
              <a:t>.</a:t>
            </a:r>
          </a:p>
          <a:p>
            <a:pPr>
              <a:lnSpc>
                <a:spcPct val="170000"/>
              </a:lnSpc>
            </a:pPr>
            <a:r>
              <a:rPr lang="en-US" dirty="0"/>
              <a:t>Aliquots for analysis such as </a:t>
            </a:r>
            <a:r>
              <a:rPr lang="en-US" dirty="0">
                <a:solidFill>
                  <a:srgbClr val="FFFF00"/>
                </a:solidFill>
              </a:rPr>
              <a:t>microscopic examination</a:t>
            </a:r>
            <a:r>
              <a:rPr lang="en-US" dirty="0"/>
              <a:t> or </a:t>
            </a:r>
            <a:r>
              <a:rPr lang="en-US" dirty="0">
                <a:solidFill>
                  <a:srgbClr val="FFFF00"/>
                </a:solidFill>
              </a:rPr>
              <a:t>molecular testing</a:t>
            </a:r>
            <a:r>
              <a:rPr lang="en-US" dirty="0"/>
              <a:t> should not be </a:t>
            </a:r>
            <a:r>
              <a:rPr lang="en-US" dirty="0" smtClean="0"/>
              <a:t>removed.</a:t>
            </a:r>
            <a:endParaRPr lang="en-US" dirty="0"/>
          </a:p>
          <a:p>
            <a:pPr>
              <a:lnSpc>
                <a:spcPct val="170000"/>
              </a:lnSpc>
            </a:pPr>
            <a:r>
              <a:rPr lang="en-US" dirty="0"/>
              <a:t>Removal of </a:t>
            </a:r>
            <a:r>
              <a:rPr lang="en-US" dirty="0">
                <a:solidFill>
                  <a:srgbClr val="FFFF00"/>
                </a:solidFill>
              </a:rPr>
              <a:t>aliquots</a:t>
            </a:r>
            <a:r>
              <a:rPr lang="en-US" dirty="0"/>
              <a:t> is not permissible </a:t>
            </a:r>
            <a:r>
              <a:rPr lang="en-US" dirty="0" smtClean="0"/>
              <a:t>while a </a:t>
            </a:r>
            <a:r>
              <a:rPr lang="en-US" dirty="0" smtClean="0">
                <a:solidFill>
                  <a:srgbClr val="FFFF00"/>
                </a:solidFill>
              </a:rPr>
              <a:t>timed </a:t>
            </a:r>
            <a:r>
              <a:rPr lang="en-US" dirty="0" smtClean="0"/>
              <a:t>collection is in process even </a:t>
            </a:r>
            <a:r>
              <a:rPr lang="en-US" dirty="0"/>
              <a:t>when the </a:t>
            </a:r>
            <a:r>
              <a:rPr lang="en-US" dirty="0">
                <a:solidFill>
                  <a:srgbClr val="FFFF00"/>
                </a:solidFill>
              </a:rPr>
              <a:t>volume removed</a:t>
            </a:r>
            <a:r>
              <a:rPr lang="en-US" dirty="0"/>
              <a:t> is measured and corrected because the excretion of most compounds </a:t>
            </a:r>
            <a:r>
              <a:rPr lang="en-US" dirty="0">
                <a:solidFill>
                  <a:srgbClr val="FFFF00"/>
                </a:solidFill>
              </a:rPr>
              <a:t>varies</a:t>
            </a:r>
            <a:r>
              <a:rPr lang="en-US" dirty="0">
                <a:solidFill>
                  <a:srgbClr val="CC33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throughout</a:t>
            </a:r>
            <a:r>
              <a:rPr lang="en-US" dirty="0"/>
              <a:t> the </a:t>
            </a:r>
            <a:r>
              <a:rPr lang="en-US" dirty="0" smtClean="0"/>
              <a:t>day.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Urine Specimens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066800"/>
            <a:ext cx="8750206" cy="5598367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For bacterial examination, the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10 </a:t>
            </a:r>
            <a:r>
              <a:rPr lang="en-US" sz="2400" dirty="0" err="1" smtClean="0">
                <a:solidFill>
                  <a:srgbClr val="FFFF00"/>
                </a:solidFill>
              </a:rPr>
              <a:t>mL</a:t>
            </a:r>
            <a:r>
              <a:rPr lang="en-US" sz="2400" dirty="0" smtClean="0">
                <a:solidFill>
                  <a:srgbClr val="FFFF00"/>
                </a:solidFill>
              </a:rPr>
              <a:t> of urine voided</a:t>
            </a:r>
            <a:r>
              <a:rPr lang="en-US" sz="2400" dirty="0" smtClean="0"/>
              <a:t> is </a:t>
            </a:r>
            <a:r>
              <a:rPr lang="en-US" sz="2400" dirty="0" smtClean="0">
                <a:solidFill>
                  <a:srgbClr val="FFFF00"/>
                </a:solidFill>
              </a:rPr>
              <a:t>most appropriate</a:t>
            </a:r>
            <a:r>
              <a:rPr lang="en-US" sz="2400" dirty="0" smtClean="0"/>
              <a:t> to detect </a:t>
            </a:r>
            <a:r>
              <a:rPr lang="en-US" sz="2400" dirty="0" err="1" smtClean="0">
                <a:solidFill>
                  <a:srgbClr val="FFFF00"/>
                </a:solidFill>
              </a:rPr>
              <a:t>urethritis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FF00"/>
                </a:solidFill>
              </a:rPr>
              <a:t>midstream</a:t>
            </a:r>
            <a:r>
              <a:rPr lang="en-US" sz="2400" dirty="0" smtClean="0">
                <a:solidFill>
                  <a:srgbClr val="CC33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specimen</a:t>
            </a:r>
            <a:r>
              <a:rPr lang="en-US" sz="2400" dirty="0" smtClean="0"/>
              <a:t> is best for investigating </a:t>
            </a:r>
            <a:r>
              <a:rPr lang="en-US" sz="2400" dirty="0" smtClean="0">
                <a:solidFill>
                  <a:srgbClr val="FFFF00"/>
                </a:solidFill>
              </a:rPr>
              <a:t>bladder</a:t>
            </a:r>
            <a:r>
              <a:rPr lang="en-US" sz="2400" dirty="0" smtClean="0">
                <a:solidFill>
                  <a:srgbClr val="CC33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disorders</a:t>
            </a:r>
            <a:r>
              <a:rPr lang="en-US" sz="2400" dirty="0" smtClean="0"/>
              <a:t>.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double-voided specimen</a:t>
            </a:r>
            <a:r>
              <a:rPr lang="en-US" dirty="0" smtClean="0"/>
              <a:t> or timed specimen is used to assess, in some </a:t>
            </a:r>
            <a:r>
              <a:rPr lang="en-US" dirty="0" smtClean="0">
                <a:solidFill>
                  <a:srgbClr val="FFFF00"/>
                </a:solidFill>
              </a:rPr>
              <a:t>metabolic disorders</a:t>
            </a:r>
            <a:r>
              <a:rPr lang="en-US" dirty="0" smtClean="0"/>
              <a:t>, a metabolite.</a:t>
            </a:r>
          </a:p>
          <a:p>
            <a:pPr>
              <a:lnSpc>
                <a:spcPct val="170000"/>
              </a:lnSpc>
            </a:pPr>
            <a:r>
              <a:rPr lang="en-US" sz="2400" dirty="0" smtClean="0"/>
              <a:t>Although </a:t>
            </a:r>
            <a:r>
              <a:rPr lang="en-US" sz="2400" dirty="0"/>
              <a:t>tests in the </a:t>
            </a:r>
            <a:r>
              <a:rPr lang="en-US" sz="2400" dirty="0">
                <a:solidFill>
                  <a:srgbClr val="FFFF00"/>
                </a:solidFill>
              </a:rPr>
              <a:t>clinical chemistry</a:t>
            </a:r>
            <a:r>
              <a:rPr lang="en-US" sz="2400" dirty="0"/>
              <a:t> laboratory are not usually affected by </a:t>
            </a:r>
            <a:r>
              <a:rPr lang="en-US" sz="2400" dirty="0">
                <a:solidFill>
                  <a:srgbClr val="FFFF00"/>
                </a:solidFill>
              </a:rPr>
              <a:t>lack of sterile collection</a:t>
            </a:r>
            <a:r>
              <a:rPr lang="en-US" sz="2400" dirty="0"/>
              <a:t> procedures, the patient’s genitalia should be cleaned before each voiding to minimize the transfer of surface bacteria to the urine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Blood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Phlebotomy</a:t>
            </a:r>
            <a:r>
              <a:rPr lang="en-US" sz="2400" dirty="0" smtClean="0"/>
              <a:t>, </a:t>
            </a:r>
            <a:r>
              <a:rPr lang="en-US" sz="2400" dirty="0"/>
              <a:t>the process of collecting a blood </a:t>
            </a:r>
            <a:r>
              <a:rPr lang="en-US" sz="2400" dirty="0" smtClean="0"/>
              <a:t>sample, is performed from </a:t>
            </a:r>
            <a:r>
              <a:rPr lang="en-US" sz="2400" dirty="0">
                <a:solidFill>
                  <a:srgbClr val="FFFF00"/>
                </a:solidFill>
              </a:rPr>
              <a:t>veins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FF00"/>
                </a:solidFill>
              </a:rPr>
              <a:t>arteries</a:t>
            </a:r>
            <a:r>
              <a:rPr lang="en-US" sz="2400" dirty="0"/>
              <a:t>, or </a:t>
            </a:r>
            <a:r>
              <a:rPr lang="en-US" sz="2400" dirty="0">
                <a:solidFill>
                  <a:srgbClr val="FFFF00"/>
                </a:solidFill>
              </a:rPr>
              <a:t>capillaries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Venous blood obtained by </a:t>
            </a:r>
            <a:r>
              <a:rPr lang="en-US" sz="2400" dirty="0">
                <a:solidFill>
                  <a:srgbClr val="FFFF00"/>
                </a:solidFill>
              </a:rPr>
              <a:t>venipuncture</a:t>
            </a:r>
            <a:r>
              <a:rPr lang="en-US" sz="2400" dirty="0"/>
              <a:t> is usually the specimen of </a:t>
            </a:r>
            <a:r>
              <a:rPr lang="en-US" sz="2400" dirty="0">
                <a:solidFill>
                  <a:srgbClr val="FFFF00"/>
                </a:solidFill>
              </a:rPr>
              <a:t>choice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In </a:t>
            </a:r>
            <a:r>
              <a:rPr lang="en-US" sz="2400" dirty="0" smtClean="0">
                <a:solidFill>
                  <a:srgbClr val="FFFF00"/>
                </a:solidFill>
              </a:rPr>
              <a:t>young children</a:t>
            </a:r>
            <a:r>
              <a:rPr lang="en-US" sz="2400" dirty="0" smtClean="0"/>
              <a:t> and for many </a:t>
            </a:r>
            <a:r>
              <a:rPr lang="en-US" sz="2400" dirty="0" smtClean="0">
                <a:solidFill>
                  <a:srgbClr val="FFFF00"/>
                </a:solidFill>
              </a:rPr>
              <a:t>point-of-care tests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FF00"/>
                </a:solidFill>
              </a:rPr>
              <a:t>skin puncture</a:t>
            </a:r>
            <a:r>
              <a:rPr lang="en-US" sz="2400" dirty="0" smtClean="0"/>
              <a:t> is frequently used to obtain what is mostly </a:t>
            </a:r>
            <a:r>
              <a:rPr lang="en-US" sz="2400" dirty="0" smtClean="0">
                <a:solidFill>
                  <a:srgbClr val="FFFF00"/>
                </a:solidFill>
              </a:rPr>
              <a:t>capillary</a:t>
            </a:r>
            <a:r>
              <a:rPr lang="en-US" sz="2400" dirty="0" smtClean="0"/>
              <a:t> blood.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Arterial puncture</a:t>
            </a:r>
            <a:r>
              <a:rPr lang="en-US" sz="2400" dirty="0" smtClean="0"/>
              <a:t> is used mainly for </a:t>
            </a:r>
            <a:r>
              <a:rPr lang="en-US" sz="2400" dirty="0" smtClean="0">
                <a:solidFill>
                  <a:srgbClr val="FFFF00"/>
                </a:solidFill>
              </a:rPr>
              <a:t>blood gas analyses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Collection of Urine from Children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4784"/>
            <a:ext cx="9144000" cy="5373217"/>
          </a:xfrm>
        </p:spPr>
        <p:txBody>
          <a:bodyPr>
            <a:normAutofit/>
          </a:bodyPr>
          <a:lstStyle/>
          <a:p>
            <a:r>
              <a:rPr lang="en-US" dirty="0"/>
              <a:t>To collect an </a:t>
            </a:r>
            <a:r>
              <a:rPr lang="en-US" dirty="0">
                <a:solidFill>
                  <a:srgbClr val="FFFF00"/>
                </a:solidFill>
              </a:rPr>
              <a:t>untimed-urine specimen</a:t>
            </a:r>
            <a:r>
              <a:rPr lang="en-US" dirty="0"/>
              <a:t> from a child, the penis and scrotal or </a:t>
            </a:r>
            <a:r>
              <a:rPr lang="en-US" dirty="0" err="1"/>
              <a:t>perineal</a:t>
            </a:r>
            <a:r>
              <a:rPr lang="en-US" dirty="0"/>
              <a:t> area is first </a:t>
            </a:r>
            <a:r>
              <a:rPr lang="en-US" dirty="0">
                <a:solidFill>
                  <a:srgbClr val="FFFF00"/>
                </a:solidFill>
              </a:rPr>
              <a:t>cleaned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dried</a:t>
            </a:r>
            <a:r>
              <a:rPr lang="en-US" dirty="0"/>
              <a:t>, to remove any dirties.</a:t>
            </a:r>
          </a:p>
          <a:p>
            <a:r>
              <a:rPr lang="en-US" dirty="0"/>
              <a:t>A plastic bag (</a:t>
            </a:r>
            <a:r>
              <a:rPr lang="en-US" dirty="0">
                <a:solidFill>
                  <a:srgbClr val="FFFF00"/>
                </a:solidFill>
              </a:rPr>
              <a:t>U-bag</a:t>
            </a:r>
            <a:r>
              <a:rPr lang="en-US" dirty="0"/>
              <a:t>) is placed around the infant’s genitalia and left in place until urine has been voided.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rgbClr val="FFFF00"/>
                </a:solidFill>
              </a:rPr>
              <a:t>metabolic bed</a:t>
            </a:r>
            <a:r>
              <a:rPr lang="en-US" dirty="0"/>
              <a:t> is used to collect timed specimens from infants.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Urine Preservatives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416770" cy="5598367"/>
          </a:xfrm>
        </p:spPr>
        <p:txBody>
          <a:bodyPr>
            <a:normAutofit/>
          </a:bodyPr>
          <a:lstStyle/>
          <a:p>
            <a:r>
              <a:rPr lang="en-US" dirty="0"/>
              <a:t>Preservatives </a:t>
            </a:r>
            <a:r>
              <a:rPr lang="en-US" dirty="0" smtClean="0"/>
              <a:t>are used to:</a:t>
            </a:r>
            <a:endParaRPr lang="en-US" dirty="0"/>
          </a:p>
          <a:p>
            <a:pPr lvl="1"/>
            <a:r>
              <a:rPr lang="en-US" sz="2400" dirty="0" smtClean="0"/>
              <a:t>Reduce </a:t>
            </a:r>
            <a:r>
              <a:rPr lang="en-US" sz="2400" dirty="0">
                <a:solidFill>
                  <a:srgbClr val="FFFF00"/>
                </a:solidFill>
              </a:rPr>
              <a:t>bacterial</a:t>
            </a:r>
            <a:r>
              <a:rPr lang="en-US" sz="2400" dirty="0"/>
              <a:t> </a:t>
            </a:r>
            <a:r>
              <a:rPr lang="en-US" sz="2400" dirty="0" smtClean="0"/>
              <a:t>action</a:t>
            </a:r>
          </a:p>
          <a:p>
            <a:pPr lvl="1"/>
            <a:r>
              <a:rPr lang="en-US" sz="2400" dirty="0" smtClean="0"/>
              <a:t>Reduce </a:t>
            </a:r>
            <a:r>
              <a:rPr lang="en-US" sz="2400" dirty="0"/>
              <a:t>chemical </a:t>
            </a:r>
            <a:r>
              <a:rPr lang="en-US" sz="2400" dirty="0" smtClean="0">
                <a:solidFill>
                  <a:srgbClr val="FFFF00"/>
                </a:solidFill>
              </a:rPr>
              <a:t>decomposition</a:t>
            </a:r>
          </a:p>
          <a:p>
            <a:pPr lvl="1"/>
            <a:r>
              <a:rPr lang="en-US" altLang="ko-KR" sz="2400" dirty="0" err="1" smtClean="0">
                <a:solidFill>
                  <a:srgbClr val="FFFF00"/>
                </a:solidFill>
                <a:ea typeface="Gulim" pitchFamily="34" charset="-127"/>
              </a:rPr>
              <a:t>Solubilize</a:t>
            </a:r>
            <a:r>
              <a:rPr lang="en-US" altLang="ko-KR" sz="2400" dirty="0" smtClean="0">
                <a:ea typeface="Gulim" pitchFamily="34" charset="-127"/>
              </a:rPr>
              <a:t> </a:t>
            </a:r>
            <a:r>
              <a:rPr lang="en-US" altLang="ko-KR" sz="2400" dirty="0">
                <a:ea typeface="Gulim" pitchFamily="34" charset="-127"/>
              </a:rPr>
              <a:t>constituents that might </a:t>
            </a:r>
            <a:r>
              <a:rPr lang="en-US" altLang="ko-KR" sz="2400" dirty="0" smtClean="0">
                <a:ea typeface="Gulim" pitchFamily="34" charset="-127"/>
              </a:rPr>
              <a:t>precipitate </a:t>
            </a:r>
            <a:r>
              <a:rPr lang="en-US" altLang="ko-KR" sz="2400" dirty="0">
                <a:ea typeface="Gulim" pitchFamily="34" charset="-127"/>
              </a:rPr>
              <a:t>out of solution.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Refrigeration </a:t>
            </a:r>
            <a:r>
              <a:rPr lang="en-US" dirty="0" smtClean="0"/>
              <a:t>is one </a:t>
            </a:r>
            <a:r>
              <a:rPr lang="en-US" dirty="0"/>
              <a:t>of the most satisfactory </a:t>
            </a:r>
            <a:r>
              <a:rPr lang="en-US" dirty="0" smtClean="0"/>
              <a:t>preservation.</a:t>
            </a: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Acidification</a:t>
            </a:r>
            <a:r>
              <a:rPr lang="en-US" dirty="0" smtClean="0">
                <a:solidFill>
                  <a:srgbClr val="CC3300"/>
                </a:solidFill>
              </a:rPr>
              <a:t>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FFFF00"/>
                </a:solidFill>
              </a:rPr>
              <a:t>below pH 3</a:t>
            </a:r>
            <a:r>
              <a:rPr lang="en-US" dirty="0" smtClean="0"/>
              <a:t> is widely used to preserve </a:t>
            </a:r>
            <a:r>
              <a:rPr lang="en-US" dirty="0" smtClean="0">
                <a:solidFill>
                  <a:srgbClr val="FFFF00"/>
                </a:solidFill>
              </a:rPr>
              <a:t>24-hour specimens</a:t>
            </a:r>
            <a:r>
              <a:rPr lang="en-US" dirty="0" smtClean="0"/>
              <a:t> and is particularly useful for specimens for </a:t>
            </a:r>
            <a:r>
              <a:rPr lang="en-US" dirty="0" smtClean="0">
                <a:solidFill>
                  <a:srgbClr val="FFFF00"/>
                </a:solidFill>
              </a:rPr>
              <a:t>calcium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CC33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steroids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FF00"/>
                </a:solidFill>
              </a:rPr>
              <a:t>VMA</a:t>
            </a:r>
            <a:r>
              <a:rPr lang="en-US" dirty="0" smtClean="0"/>
              <a:t> determinations.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28600"/>
            <a:ext cx="8715436" cy="1219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Urine Preservatives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8686800" cy="2743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Alkalization of the pH to ~9 is used to preserve specimens for </a:t>
            </a:r>
            <a:r>
              <a:rPr lang="en-US" sz="2400" dirty="0" err="1" smtClean="0">
                <a:solidFill>
                  <a:srgbClr val="FFFF00"/>
                </a:solidFill>
              </a:rPr>
              <a:t>porphyrins</a:t>
            </a:r>
            <a:r>
              <a:rPr lang="en-US" sz="2400" dirty="0" smtClean="0"/>
              <a:t>, </a:t>
            </a:r>
            <a:r>
              <a:rPr lang="en-US" sz="2400" dirty="0" err="1" smtClean="0">
                <a:solidFill>
                  <a:srgbClr val="FFFF00"/>
                </a:solidFill>
              </a:rPr>
              <a:t>urobilinogen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rgbClr val="FFFF00"/>
                </a:solidFill>
              </a:rPr>
              <a:t>uric acid testing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It must be thoroughly mixed to ensure </a:t>
            </a:r>
            <a:r>
              <a:rPr lang="en-US" sz="2400" dirty="0" smtClean="0">
                <a:solidFill>
                  <a:srgbClr val="FFFF00"/>
                </a:solidFill>
              </a:rPr>
              <a:t>homogeneity</a:t>
            </a:r>
            <a:r>
              <a:rPr lang="en-US" sz="2400" dirty="0" smtClean="0"/>
              <a:t> because the composition of the urine will </a:t>
            </a:r>
            <a:r>
              <a:rPr lang="en-US" sz="2400" dirty="0" smtClean="0">
                <a:solidFill>
                  <a:srgbClr val="FFFF00"/>
                </a:solidFill>
              </a:rPr>
              <a:t>vary throughout the collection period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5189" t="20755" r="2358" b="36981"/>
          <a:stretch>
            <a:fillRect/>
          </a:stretch>
        </p:blipFill>
        <p:spPr>
          <a:xfrm>
            <a:off x="114300" y="4182836"/>
            <a:ext cx="8896350" cy="229416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Feces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066800"/>
            <a:ext cx="8750206" cy="5598367"/>
          </a:xfrm>
        </p:spPr>
        <p:txBody>
          <a:bodyPr>
            <a:noAutofit/>
          </a:bodyPr>
          <a:lstStyle/>
          <a:p>
            <a:r>
              <a:rPr lang="en-US" sz="2300" dirty="0"/>
              <a:t>Feces are most commonly tested for </a:t>
            </a:r>
            <a:r>
              <a:rPr lang="en-US" sz="2300" dirty="0">
                <a:solidFill>
                  <a:srgbClr val="FFFF00"/>
                </a:solidFill>
              </a:rPr>
              <a:t>microorganisms</a:t>
            </a:r>
            <a:r>
              <a:rPr lang="en-US" sz="2300" dirty="0"/>
              <a:t> as the cause of </a:t>
            </a:r>
            <a:r>
              <a:rPr lang="en-US" sz="2300" dirty="0">
                <a:solidFill>
                  <a:srgbClr val="FFFF00"/>
                </a:solidFill>
              </a:rPr>
              <a:t>diarrhea</a:t>
            </a:r>
            <a:r>
              <a:rPr lang="en-US" sz="2300" dirty="0"/>
              <a:t> and for </a:t>
            </a:r>
            <a:r>
              <a:rPr lang="en-US" sz="2300" dirty="0" err="1">
                <a:solidFill>
                  <a:srgbClr val="FFFF00"/>
                </a:solidFill>
              </a:rPr>
              <a:t>heme</a:t>
            </a:r>
            <a:r>
              <a:rPr lang="en-US" sz="2300" dirty="0"/>
              <a:t> as an indicator of a </a:t>
            </a:r>
            <a:r>
              <a:rPr lang="en-US" sz="2300" dirty="0">
                <a:solidFill>
                  <a:srgbClr val="FFFF00"/>
                </a:solidFill>
              </a:rPr>
              <a:t>bleeding</a:t>
            </a:r>
            <a:r>
              <a:rPr lang="en-US" sz="2300" dirty="0">
                <a:solidFill>
                  <a:srgbClr val="CC3300"/>
                </a:solidFill>
              </a:rPr>
              <a:t> </a:t>
            </a:r>
            <a:r>
              <a:rPr lang="en-US" sz="2300" dirty="0">
                <a:solidFill>
                  <a:srgbClr val="FFFF00"/>
                </a:solidFill>
              </a:rPr>
              <a:t>ulcer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FFFF00"/>
                </a:solidFill>
              </a:rPr>
              <a:t>malignant</a:t>
            </a:r>
            <a:r>
              <a:rPr lang="en-US" sz="2300" dirty="0">
                <a:solidFill>
                  <a:srgbClr val="CC3300"/>
                </a:solidFill>
              </a:rPr>
              <a:t> </a:t>
            </a:r>
            <a:r>
              <a:rPr lang="en-US" sz="2300" dirty="0">
                <a:solidFill>
                  <a:srgbClr val="FFFF00"/>
                </a:solidFill>
              </a:rPr>
              <a:t>disease</a:t>
            </a:r>
            <a:r>
              <a:rPr lang="en-US" sz="2300" dirty="0"/>
              <a:t> in the </a:t>
            </a:r>
            <a:r>
              <a:rPr lang="en-US" sz="2300" dirty="0" smtClean="0">
                <a:solidFill>
                  <a:srgbClr val="FFFF00"/>
                </a:solidFill>
              </a:rPr>
              <a:t>GIT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In </a:t>
            </a:r>
            <a:r>
              <a:rPr lang="en-US" sz="2300" dirty="0" smtClean="0">
                <a:solidFill>
                  <a:srgbClr val="FFFF00"/>
                </a:solidFill>
              </a:rPr>
              <a:t>children</a:t>
            </a:r>
            <a:r>
              <a:rPr lang="en-US" sz="2300" dirty="0" smtClean="0"/>
              <a:t>, it may </a:t>
            </a:r>
            <a:r>
              <a:rPr lang="en-US" sz="2300" dirty="0"/>
              <a:t>be screened </a:t>
            </a:r>
            <a:r>
              <a:rPr lang="en-US" sz="2300" dirty="0" smtClean="0"/>
              <a:t>to </a:t>
            </a:r>
            <a:r>
              <a:rPr lang="en-US" sz="2300" dirty="0"/>
              <a:t>detect </a:t>
            </a:r>
            <a:r>
              <a:rPr lang="en-US" sz="2300" dirty="0">
                <a:solidFill>
                  <a:srgbClr val="FFFF00"/>
                </a:solidFill>
              </a:rPr>
              <a:t>cystic fibrosis</a:t>
            </a:r>
            <a:r>
              <a:rPr lang="en-US" sz="2300" dirty="0"/>
              <a:t>.</a:t>
            </a:r>
          </a:p>
          <a:p>
            <a:r>
              <a:rPr lang="en-US" sz="2300" dirty="0"/>
              <a:t>In </a:t>
            </a:r>
            <a:r>
              <a:rPr lang="en-US" sz="2300" dirty="0" smtClean="0"/>
              <a:t>adults, fecal </a:t>
            </a:r>
            <a:r>
              <a:rPr lang="en-US" sz="2300" dirty="0"/>
              <a:t>excretion of </a:t>
            </a:r>
            <a:r>
              <a:rPr lang="en-US" sz="2300" dirty="0">
                <a:solidFill>
                  <a:srgbClr val="FFFF00"/>
                </a:solidFill>
              </a:rPr>
              <a:t>nitrogen</a:t>
            </a:r>
            <a:r>
              <a:rPr lang="en-US" sz="2300" dirty="0"/>
              <a:t> and </a:t>
            </a:r>
            <a:r>
              <a:rPr lang="en-US" sz="2300" dirty="0">
                <a:solidFill>
                  <a:srgbClr val="FFFF00"/>
                </a:solidFill>
              </a:rPr>
              <a:t>fat</a:t>
            </a:r>
            <a:r>
              <a:rPr lang="en-US" sz="2300" dirty="0">
                <a:solidFill>
                  <a:srgbClr val="CC3300"/>
                </a:solidFill>
              </a:rPr>
              <a:t> </a:t>
            </a:r>
            <a:r>
              <a:rPr lang="en-US" sz="2300" dirty="0"/>
              <a:t>is used to assess the severity of </a:t>
            </a:r>
            <a:r>
              <a:rPr lang="en-US" sz="2300" dirty="0" err="1" smtClean="0">
                <a:solidFill>
                  <a:srgbClr val="FFFF00"/>
                </a:solidFill>
              </a:rPr>
              <a:t>malabsorption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The </a:t>
            </a:r>
            <a:r>
              <a:rPr lang="en-US" sz="2300" dirty="0"/>
              <a:t>measurement of </a:t>
            </a:r>
            <a:r>
              <a:rPr lang="en-US" sz="2300" dirty="0">
                <a:solidFill>
                  <a:srgbClr val="FFFF00"/>
                </a:solidFill>
              </a:rPr>
              <a:t>fecal </a:t>
            </a:r>
            <a:r>
              <a:rPr lang="en-US" sz="2300" dirty="0" err="1">
                <a:solidFill>
                  <a:srgbClr val="FFFF00"/>
                </a:solidFill>
              </a:rPr>
              <a:t>porphyrins</a:t>
            </a:r>
            <a:r>
              <a:rPr lang="en-US" sz="2300" dirty="0"/>
              <a:t> is occasionally required to characterize the type of </a:t>
            </a:r>
            <a:r>
              <a:rPr lang="en-US" sz="2300" dirty="0">
                <a:solidFill>
                  <a:srgbClr val="FFFF00"/>
                </a:solidFill>
              </a:rPr>
              <a:t>porphyria</a:t>
            </a:r>
            <a:r>
              <a:rPr lang="en-US" sz="2300" dirty="0"/>
              <a:t>.</a:t>
            </a:r>
            <a:endParaRPr lang="en-US" altLang="ko-KR" sz="2300" dirty="0">
              <a:ea typeface="Gulim" pitchFamily="34" charset="-127"/>
            </a:endParaRPr>
          </a:p>
          <a:p>
            <a:r>
              <a:rPr lang="en-US" altLang="ko-KR" sz="2300" dirty="0">
                <a:ea typeface="Gulim" pitchFamily="34" charset="-127"/>
              </a:rPr>
              <a:t>Usually,</a:t>
            </a:r>
            <a:r>
              <a:rPr lang="en-US" altLang="ko-KR" sz="2300" dirty="0">
                <a:solidFill>
                  <a:srgbClr val="FFFF00"/>
                </a:solidFill>
                <a:ea typeface="Gulim" pitchFamily="34" charset="-127"/>
              </a:rPr>
              <a:t> no preservative</a:t>
            </a:r>
            <a:r>
              <a:rPr lang="en-US" altLang="ko-KR" sz="2300" dirty="0">
                <a:ea typeface="Gulim" pitchFamily="34" charset="-127"/>
              </a:rPr>
              <a:t> is </a:t>
            </a:r>
            <a:r>
              <a:rPr lang="en-US" altLang="ko-KR" sz="2300" dirty="0" smtClean="0">
                <a:ea typeface="Gulim" pitchFamily="34" charset="-127"/>
              </a:rPr>
              <a:t>used, </a:t>
            </a:r>
            <a:r>
              <a:rPr lang="en-US" altLang="ko-KR" sz="2300" dirty="0">
                <a:ea typeface="Gulim" pitchFamily="34" charset="-127"/>
              </a:rPr>
              <a:t>but the </a:t>
            </a:r>
            <a:r>
              <a:rPr lang="en-US" altLang="ko-KR" sz="2300" dirty="0" smtClean="0">
                <a:solidFill>
                  <a:srgbClr val="FFFF00"/>
                </a:solidFill>
                <a:ea typeface="Gulim" pitchFamily="34" charset="-127"/>
              </a:rPr>
              <a:t>refrigeration</a:t>
            </a:r>
            <a:r>
              <a:rPr lang="en-US" altLang="ko-KR" sz="2300" dirty="0" smtClean="0">
                <a:ea typeface="Gulim" pitchFamily="34" charset="-127"/>
              </a:rPr>
              <a:t> is recommended.</a:t>
            </a:r>
            <a:endParaRPr lang="en-US" sz="23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Cerebrospinal Fluid (CSF)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066800"/>
            <a:ext cx="8750206" cy="559836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CSF is </a:t>
            </a:r>
            <a:r>
              <a:rPr lang="en-US" sz="2400" dirty="0"/>
              <a:t>obtained from the </a:t>
            </a:r>
            <a:r>
              <a:rPr lang="en-US" sz="2400" dirty="0">
                <a:solidFill>
                  <a:srgbClr val="FFFF00"/>
                </a:solidFill>
              </a:rPr>
              <a:t>lumbar </a:t>
            </a:r>
            <a:r>
              <a:rPr lang="en-US" sz="2400" dirty="0" smtClean="0">
                <a:solidFill>
                  <a:srgbClr val="FFFF00"/>
                </a:solidFill>
              </a:rPr>
              <a:t>region </a:t>
            </a:r>
            <a:r>
              <a:rPr lang="en-US" sz="2400" dirty="0" smtClean="0"/>
              <a:t>by a </a:t>
            </a:r>
            <a:r>
              <a:rPr lang="en-US" sz="2400" dirty="0" smtClean="0">
                <a:solidFill>
                  <a:srgbClr val="FFFF00"/>
                </a:solidFill>
              </a:rPr>
              <a:t>physician</a:t>
            </a:r>
            <a:r>
              <a:rPr lang="en-US" sz="2400" dirty="0" smtClean="0"/>
              <a:t> in </a:t>
            </a:r>
            <a:r>
              <a:rPr lang="en-US" sz="2400" dirty="0" smtClean="0">
                <a:solidFill>
                  <a:srgbClr val="FFFF00"/>
                </a:solidFill>
              </a:rPr>
              <a:t>sterile </a:t>
            </a:r>
            <a:r>
              <a:rPr lang="en-US" sz="2400" dirty="0" smtClean="0"/>
              <a:t>tubes.</a:t>
            </a:r>
            <a:endParaRPr lang="en-US" sz="2400" dirty="0"/>
          </a:p>
          <a:p>
            <a:r>
              <a:rPr lang="en-US" sz="2400" dirty="0" smtClean="0"/>
              <a:t>It is </a:t>
            </a:r>
            <a:r>
              <a:rPr lang="en-US" sz="2400" dirty="0"/>
              <a:t>examined in conditions, such as </a:t>
            </a:r>
            <a:r>
              <a:rPr lang="en-US" sz="2400" dirty="0">
                <a:solidFill>
                  <a:srgbClr val="FFFF00"/>
                </a:solidFill>
              </a:rPr>
              <a:t>cerebrovascular accident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FF00"/>
                </a:solidFill>
              </a:rPr>
              <a:t>meningitis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FF00"/>
                </a:solidFill>
              </a:rPr>
              <a:t>demyelinating disease</a:t>
            </a:r>
            <a:r>
              <a:rPr lang="en-US" sz="2400" dirty="0"/>
              <a:t>, or </a:t>
            </a:r>
            <a:r>
              <a:rPr lang="en-US" sz="2400" dirty="0" smtClean="0">
                <a:solidFill>
                  <a:srgbClr val="FFFF00"/>
                </a:solidFill>
              </a:rPr>
              <a:t>malignant disease involving </a:t>
            </a:r>
            <a:r>
              <a:rPr lang="en-US" sz="2400" dirty="0" err="1" smtClean="0">
                <a:solidFill>
                  <a:srgbClr val="FFFF00"/>
                </a:solidFill>
              </a:rPr>
              <a:t>meninge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smtClean="0"/>
              <a:t>Because </a:t>
            </a:r>
            <a:r>
              <a:rPr lang="en-US" sz="2400" dirty="0">
                <a:solidFill>
                  <a:srgbClr val="FFFF00"/>
                </a:solidFill>
              </a:rPr>
              <a:t>the initial specimen</a:t>
            </a:r>
            <a:r>
              <a:rPr lang="en-US" sz="2400" dirty="0"/>
              <a:t> may be contaminated by </a:t>
            </a:r>
            <a:r>
              <a:rPr lang="en-US" sz="2400" dirty="0">
                <a:solidFill>
                  <a:srgbClr val="FFFF00"/>
                </a:solidFill>
              </a:rPr>
              <a:t>tissue debris</a:t>
            </a:r>
            <a:r>
              <a:rPr lang="en-US" sz="2400" dirty="0"/>
              <a:t> or </a:t>
            </a:r>
            <a:r>
              <a:rPr lang="en-US" sz="2400" dirty="0">
                <a:solidFill>
                  <a:srgbClr val="FFFF00"/>
                </a:solidFill>
              </a:rPr>
              <a:t>skin bacteria</a:t>
            </a:r>
            <a:r>
              <a:rPr lang="en-US" sz="2400" dirty="0"/>
              <a:t>, the </a:t>
            </a:r>
            <a:r>
              <a:rPr lang="en-US" sz="2400" dirty="0" smtClean="0">
                <a:solidFill>
                  <a:srgbClr val="FFFF00"/>
                </a:solidFill>
              </a:rPr>
              <a:t>1</a:t>
            </a:r>
            <a:r>
              <a:rPr lang="en-US" sz="2400" baseline="30000" dirty="0" smtClean="0">
                <a:solidFill>
                  <a:srgbClr val="FFFF00"/>
                </a:solidFill>
              </a:rPr>
              <a:t>st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tube</a:t>
            </a:r>
            <a:r>
              <a:rPr lang="en-US" sz="2400" dirty="0"/>
              <a:t> should be used for </a:t>
            </a:r>
            <a:r>
              <a:rPr lang="en-US" sz="2400" dirty="0">
                <a:solidFill>
                  <a:srgbClr val="FFFF00"/>
                </a:solidFill>
              </a:rPr>
              <a:t>chemical</a:t>
            </a:r>
            <a:r>
              <a:rPr lang="en-US" sz="2400" dirty="0"/>
              <a:t> or </a:t>
            </a:r>
            <a:r>
              <a:rPr lang="en-US" sz="2400" dirty="0">
                <a:solidFill>
                  <a:srgbClr val="FFFF00"/>
                </a:solidFill>
              </a:rPr>
              <a:t>serological </a:t>
            </a:r>
            <a:r>
              <a:rPr lang="en-US" sz="2400" dirty="0" smtClean="0">
                <a:solidFill>
                  <a:srgbClr val="FFFF00"/>
                </a:solidFill>
              </a:rPr>
              <a:t>tests</a:t>
            </a:r>
            <a:r>
              <a:rPr lang="en-US" sz="2400" dirty="0" smtClean="0"/>
              <a:t>, the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</a:t>
            </a:r>
            <a:r>
              <a:rPr lang="en-US" sz="2400" dirty="0"/>
              <a:t>for </a:t>
            </a:r>
            <a:r>
              <a:rPr lang="en-US" sz="2400" dirty="0">
                <a:solidFill>
                  <a:srgbClr val="FFFF00"/>
                </a:solidFill>
              </a:rPr>
              <a:t>microbiological </a:t>
            </a:r>
            <a:r>
              <a:rPr lang="en-US" sz="2400" dirty="0" smtClean="0">
                <a:solidFill>
                  <a:srgbClr val="FFFF00"/>
                </a:solidFill>
              </a:rPr>
              <a:t>tests</a:t>
            </a:r>
            <a:r>
              <a:rPr lang="en-US" altLang="ko-KR" sz="2400" dirty="0" smtClean="0">
                <a:ea typeface="Gulim" pitchFamily="34" charset="-127"/>
              </a:rPr>
              <a:t>, and the 3</a:t>
            </a:r>
            <a:r>
              <a:rPr lang="en-US" altLang="ko-KR" sz="2400" baseline="30000" dirty="0" smtClean="0">
                <a:ea typeface="Gulim" pitchFamily="34" charset="-127"/>
              </a:rPr>
              <a:t>rd</a:t>
            </a:r>
            <a:r>
              <a:rPr lang="en-US" altLang="ko-KR" sz="2400" dirty="0" smtClean="0">
                <a:ea typeface="Gulim" pitchFamily="34" charset="-127"/>
              </a:rPr>
              <a:t> </a:t>
            </a:r>
            <a:r>
              <a:rPr lang="en-US" altLang="ko-KR" sz="2400" dirty="0">
                <a:ea typeface="Gulim" pitchFamily="34" charset="-127"/>
              </a:rPr>
              <a:t>for </a:t>
            </a:r>
            <a:r>
              <a:rPr lang="en-US" altLang="ko-KR" sz="2400" dirty="0">
                <a:solidFill>
                  <a:srgbClr val="FFFF00"/>
                </a:solidFill>
                <a:ea typeface="Gulim" pitchFamily="34" charset="-127"/>
              </a:rPr>
              <a:t>cytological examination</a:t>
            </a:r>
            <a:r>
              <a:rPr lang="en-US" altLang="ko-KR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Synovial Fluid, Amniotic Fluid</a:t>
            </a:r>
            <a:endParaRPr lang="en-US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066800"/>
            <a:ext cx="8750206" cy="5598367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Synovial Fluid</a:t>
            </a:r>
          </a:p>
          <a:p>
            <a:r>
              <a:rPr lang="en-US" sz="2000" dirty="0" smtClean="0"/>
              <a:t>After</a:t>
            </a:r>
            <a:r>
              <a:rPr lang="en-US" sz="2000" b="1" dirty="0" smtClean="0"/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arthrocentesis</a:t>
            </a:r>
            <a:r>
              <a:rPr lang="en-US" sz="2000" dirty="0" smtClean="0"/>
              <a:t> by a </a:t>
            </a:r>
            <a:r>
              <a:rPr lang="en-US" sz="2000" dirty="0" smtClean="0">
                <a:solidFill>
                  <a:srgbClr val="FFFF00"/>
                </a:solidFill>
              </a:rPr>
              <a:t>physician</a:t>
            </a:r>
            <a:r>
              <a:rPr lang="en-US" sz="2000" dirty="0" smtClean="0"/>
              <a:t>, it is used to </a:t>
            </a:r>
            <a:r>
              <a:rPr lang="en-US" sz="2000" dirty="0"/>
              <a:t>characterize the </a:t>
            </a:r>
            <a:r>
              <a:rPr lang="en-US" sz="2000" dirty="0">
                <a:solidFill>
                  <a:srgbClr val="FFFF00"/>
                </a:solidFill>
              </a:rPr>
              <a:t>type</a:t>
            </a:r>
            <a:r>
              <a:rPr lang="en-US" sz="2000" dirty="0"/>
              <a:t> of </a:t>
            </a:r>
            <a:r>
              <a:rPr lang="en-US" sz="2000" dirty="0">
                <a:solidFill>
                  <a:srgbClr val="FFFF00"/>
                </a:solidFill>
              </a:rPr>
              <a:t>arthritis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/>
              <a:t>and to differentiate </a:t>
            </a:r>
            <a:r>
              <a:rPr lang="en-US" sz="2000" dirty="0" err="1">
                <a:solidFill>
                  <a:srgbClr val="FFFF00"/>
                </a:solidFill>
              </a:rPr>
              <a:t>noninflammatory</a:t>
            </a:r>
            <a:r>
              <a:rPr lang="en-US" sz="2000" dirty="0">
                <a:solidFill>
                  <a:srgbClr val="CC33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effusions</a:t>
            </a:r>
            <a:r>
              <a:rPr lang="en-US" sz="2000" dirty="0"/>
              <a:t> from </a:t>
            </a:r>
            <a:r>
              <a:rPr lang="en-US" sz="2000" dirty="0">
                <a:solidFill>
                  <a:srgbClr val="FFFF00"/>
                </a:solidFill>
              </a:rPr>
              <a:t>inflammatory </a:t>
            </a:r>
            <a:r>
              <a:rPr lang="en-US" sz="2000" dirty="0" smtClean="0">
                <a:solidFill>
                  <a:srgbClr val="FFFF00"/>
                </a:solidFill>
              </a:rPr>
              <a:t>fluids</a:t>
            </a:r>
            <a:r>
              <a:rPr lang="en-US" sz="2000" dirty="0" smtClean="0"/>
              <a:t>.</a:t>
            </a:r>
          </a:p>
          <a:p>
            <a:r>
              <a:rPr lang="en-US" sz="2000" dirty="0" smtClean="0">
                <a:sym typeface="Wingdings 2"/>
              </a:rPr>
              <a:t></a:t>
            </a:r>
            <a:r>
              <a:rPr lang="en-US" sz="2000" dirty="0" smtClean="0"/>
              <a:t>Normally</a:t>
            </a:r>
            <a:r>
              <a:rPr lang="en-US" sz="2000" dirty="0"/>
              <a:t>, </a:t>
            </a:r>
            <a:r>
              <a:rPr lang="en-US" sz="2000" dirty="0" smtClean="0"/>
              <a:t>a </a:t>
            </a:r>
            <a:r>
              <a:rPr lang="en-US" sz="2000" dirty="0">
                <a:solidFill>
                  <a:srgbClr val="FFFF00"/>
                </a:solidFill>
              </a:rPr>
              <a:t>very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FF00"/>
                </a:solidFill>
              </a:rPr>
              <a:t>small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FF00"/>
                </a:solidFill>
              </a:rPr>
              <a:t>amount</a:t>
            </a:r>
            <a:r>
              <a:rPr lang="en-US" sz="2000" dirty="0"/>
              <a:t> of fluid is present in any </a:t>
            </a:r>
            <a:r>
              <a:rPr lang="en-US" sz="2000" dirty="0" smtClean="0"/>
              <a:t>joint and a</a:t>
            </a:r>
            <a:r>
              <a:rPr lang="en-US" altLang="ko-KR" sz="2000" dirty="0" smtClean="0">
                <a:ea typeface="Gulim" pitchFamily="34" charset="-127"/>
              </a:rPr>
              <a:t>n </a:t>
            </a:r>
            <a:r>
              <a:rPr lang="en-US" altLang="ko-KR" sz="2000" dirty="0">
                <a:solidFill>
                  <a:srgbClr val="FFFF00"/>
                </a:solidFill>
                <a:ea typeface="Gulim" pitchFamily="34" charset="-127"/>
              </a:rPr>
              <a:t>EDTA</a:t>
            </a:r>
            <a:r>
              <a:rPr lang="en-US" altLang="ko-KR" sz="2000" dirty="0">
                <a:ea typeface="Gulim" pitchFamily="34" charset="-127"/>
              </a:rPr>
              <a:t> tube is necessary for </a:t>
            </a:r>
            <a:r>
              <a:rPr lang="en-US" altLang="ko-KR" sz="2000" dirty="0" err="1" smtClean="0">
                <a:solidFill>
                  <a:srgbClr val="FFFF00"/>
                </a:solidFill>
                <a:ea typeface="Gulim" pitchFamily="34" charset="-127"/>
              </a:rPr>
              <a:t>cytologic</a:t>
            </a:r>
            <a:r>
              <a:rPr lang="en-US" altLang="ko-KR" sz="2000" dirty="0" smtClean="0">
                <a:ea typeface="Gulim" pitchFamily="34" charset="-127"/>
              </a:rPr>
              <a:t> purposes.</a:t>
            </a:r>
          </a:p>
          <a:p>
            <a:r>
              <a:rPr lang="en-US" sz="2000" b="1" dirty="0" smtClean="0"/>
              <a:t>Amniotic Fluid</a:t>
            </a:r>
          </a:p>
          <a:p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FFFF00"/>
                </a:solidFill>
              </a:rPr>
              <a:t>amniocentesis</a:t>
            </a:r>
            <a:r>
              <a:rPr lang="en-US" sz="2000" dirty="0" smtClean="0"/>
              <a:t> is performed by a </a:t>
            </a:r>
            <a:r>
              <a:rPr lang="en-US" sz="2000" dirty="0" smtClean="0">
                <a:solidFill>
                  <a:srgbClr val="FFFF00"/>
                </a:solidFill>
              </a:rPr>
              <a:t>physician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It is used for </a:t>
            </a:r>
            <a:r>
              <a:rPr lang="en-US" sz="2000" dirty="0" smtClean="0">
                <a:solidFill>
                  <a:srgbClr val="FFFF00"/>
                </a:solidFill>
              </a:rPr>
              <a:t>prenatal</a:t>
            </a:r>
            <a:r>
              <a:rPr lang="en-US" sz="2000" dirty="0" smtClean="0"/>
              <a:t> diagnosis of </a:t>
            </a:r>
            <a:r>
              <a:rPr lang="en-US" sz="2000" dirty="0" smtClean="0">
                <a:solidFill>
                  <a:srgbClr val="FFFF00"/>
                </a:solidFill>
              </a:rPr>
              <a:t>congenital disorders</a:t>
            </a:r>
            <a:r>
              <a:rPr lang="en-US" sz="2000" dirty="0" smtClean="0"/>
              <a:t>, to assess </a:t>
            </a:r>
            <a:r>
              <a:rPr lang="en-US" sz="2000" dirty="0" smtClean="0">
                <a:solidFill>
                  <a:srgbClr val="FFFF00"/>
                </a:solidFill>
              </a:rPr>
              <a:t>fetal maturity </a:t>
            </a:r>
            <a:r>
              <a:rPr lang="en-US" sz="2000" dirty="0" smtClean="0"/>
              <a:t>(by determination of the </a:t>
            </a:r>
            <a:r>
              <a:rPr lang="en-US" sz="2000" dirty="0" smtClean="0">
                <a:solidFill>
                  <a:srgbClr val="FFFF00"/>
                </a:solidFill>
              </a:rPr>
              <a:t>lecithin-</a:t>
            </a:r>
            <a:r>
              <a:rPr lang="en-US" sz="2000" dirty="0" err="1" smtClean="0">
                <a:solidFill>
                  <a:srgbClr val="FFFF00"/>
                </a:solidFill>
              </a:rPr>
              <a:t>sphingomyelin</a:t>
            </a:r>
            <a:r>
              <a:rPr lang="en-US" sz="2000" dirty="0" smtClean="0">
                <a:solidFill>
                  <a:srgbClr val="FFFF00"/>
                </a:solidFill>
              </a:rPr>
              <a:t> (L/S) ratio</a:t>
            </a:r>
            <a:r>
              <a:rPr lang="en-US" sz="2000" dirty="0" smtClean="0"/>
              <a:t> or </a:t>
            </a:r>
            <a:r>
              <a:rPr lang="en-US" sz="2000" dirty="0" smtClean="0">
                <a:solidFill>
                  <a:srgbClr val="FFFF00"/>
                </a:solidFill>
              </a:rPr>
              <a:t>albumin-surfactant ratio</a:t>
            </a:r>
            <a:r>
              <a:rPr lang="en-US" sz="2000" dirty="0" smtClean="0"/>
              <a:t>), </a:t>
            </a:r>
            <a:r>
              <a:rPr lang="en-US" sz="2000" dirty="0" err="1" smtClean="0">
                <a:solidFill>
                  <a:srgbClr val="FFFF00"/>
                </a:solidFill>
              </a:rPr>
              <a:t>Rh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isoimmunization</a:t>
            </a:r>
            <a:r>
              <a:rPr lang="en-US" sz="2000" dirty="0" smtClean="0"/>
              <a:t>, and </a:t>
            </a:r>
            <a:r>
              <a:rPr lang="en-US" sz="2000" dirty="0" smtClean="0">
                <a:solidFill>
                  <a:srgbClr val="FFFF00"/>
                </a:solidFill>
              </a:rPr>
              <a:t>intrauterine infection</a:t>
            </a:r>
            <a:r>
              <a:rPr lang="en-US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dirty="0"/>
              <a:t>Pleural, Pericardial, and </a:t>
            </a:r>
            <a:r>
              <a:rPr lang="en-US" dirty="0" err="1"/>
              <a:t>Ascitic</a:t>
            </a:r>
            <a:r>
              <a:rPr lang="en-US" dirty="0"/>
              <a:t> Fluids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066800"/>
            <a:ext cx="8750206" cy="5598367"/>
          </a:xfrm>
        </p:spPr>
        <p:txBody>
          <a:bodyPr>
            <a:noAutofit/>
          </a:bodyPr>
          <a:lstStyle/>
          <a:p>
            <a:r>
              <a:rPr lang="en-US" sz="2300" dirty="0" smtClean="0"/>
              <a:t>Collectively, the </a:t>
            </a:r>
            <a:r>
              <a:rPr lang="en-US" sz="2300" dirty="0"/>
              <a:t>collection procedure is called </a:t>
            </a:r>
            <a:r>
              <a:rPr lang="en-US" sz="2300" dirty="0" err="1" smtClean="0">
                <a:solidFill>
                  <a:srgbClr val="FFFF00"/>
                </a:solidFill>
              </a:rPr>
              <a:t>paracentesis</a:t>
            </a:r>
            <a:r>
              <a:rPr lang="en-US" sz="2300" dirty="0" smtClean="0"/>
              <a:t>; however, each procedure has it own name; </a:t>
            </a:r>
            <a:r>
              <a:rPr lang="en-US" sz="2300" dirty="0" err="1" smtClean="0">
                <a:solidFill>
                  <a:srgbClr val="FFFF00"/>
                </a:solidFill>
              </a:rPr>
              <a:t>thoracentesis</a:t>
            </a:r>
            <a:r>
              <a:rPr lang="en-US" sz="2300" dirty="0" smtClean="0">
                <a:solidFill>
                  <a:srgbClr val="FFFF00"/>
                </a:solidFill>
              </a:rPr>
              <a:t> </a:t>
            </a:r>
            <a:r>
              <a:rPr lang="en-US" sz="2300" dirty="0" smtClean="0"/>
              <a:t>and </a:t>
            </a:r>
            <a:r>
              <a:rPr lang="en-US" sz="2300" dirty="0" err="1" smtClean="0">
                <a:solidFill>
                  <a:srgbClr val="FFFF00"/>
                </a:solidFill>
              </a:rPr>
              <a:t>pericardiocentesis</a:t>
            </a:r>
            <a:r>
              <a:rPr lang="en-US" sz="2300" dirty="0" smtClean="0">
                <a:solidFill>
                  <a:srgbClr val="FFFF00"/>
                </a:solidFill>
              </a:rPr>
              <a:t> </a:t>
            </a:r>
            <a:r>
              <a:rPr lang="en-US" sz="2300" dirty="0" smtClean="0"/>
              <a:t>are used for sampling from the </a:t>
            </a:r>
            <a:r>
              <a:rPr lang="en-US" sz="2300" dirty="0">
                <a:solidFill>
                  <a:srgbClr val="FFFF00"/>
                </a:solidFill>
              </a:rPr>
              <a:t>pleural </a:t>
            </a:r>
            <a:r>
              <a:rPr lang="en-US" sz="2300" dirty="0" smtClean="0">
                <a:solidFill>
                  <a:srgbClr val="FFFF00"/>
                </a:solidFill>
              </a:rPr>
              <a:t>cavity</a:t>
            </a:r>
            <a:r>
              <a:rPr lang="en-US" sz="2300" dirty="0" smtClean="0"/>
              <a:t> and </a:t>
            </a:r>
            <a:r>
              <a:rPr lang="en-US" sz="2300" dirty="0" smtClean="0">
                <a:solidFill>
                  <a:srgbClr val="FFFF00"/>
                </a:solidFill>
              </a:rPr>
              <a:t>pericardial cavity</a:t>
            </a:r>
            <a:r>
              <a:rPr lang="en-US" sz="2300" dirty="0" smtClean="0"/>
              <a:t>, respectively.</a:t>
            </a:r>
            <a:endParaRPr lang="en-US" sz="2300" dirty="0"/>
          </a:p>
          <a:p>
            <a:r>
              <a:rPr lang="en-US" sz="2300" dirty="0"/>
              <a:t>The pleural, pericardial, and peritoneal cavities normally contain a small amount of </a:t>
            </a:r>
            <a:r>
              <a:rPr lang="en-US" sz="2300" dirty="0">
                <a:solidFill>
                  <a:srgbClr val="FFFF00"/>
                </a:solidFill>
              </a:rPr>
              <a:t>serous fluid</a:t>
            </a:r>
            <a:r>
              <a:rPr lang="en-US" sz="2300" dirty="0"/>
              <a:t> that </a:t>
            </a:r>
            <a:r>
              <a:rPr lang="en-US" sz="2300" dirty="0">
                <a:solidFill>
                  <a:srgbClr val="FFFF00"/>
                </a:solidFill>
              </a:rPr>
              <a:t>lubricates</a:t>
            </a:r>
            <a:r>
              <a:rPr lang="en-US" sz="2300" dirty="0"/>
              <a:t> the </a:t>
            </a:r>
            <a:r>
              <a:rPr lang="en-US" sz="2300" dirty="0">
                <a:solidFill>
                  <a:srgbClr val="FFFF00"/>
                </a:solidFill>
              </a:rPr>
              <a:t>opposing parietal</a:t>
            </a:r>
            <a:r>
              <a:rPr lang="en-US" sz="2300" dirty="0"/>
              <a:t> and </a:t>
            </a:r>
            <a:r>
              <a:rPr lang="en-US" sz="2300" dirty="0">
                <a:solidFill>
                  <a:srgbClr val="FFFF00"/>
                </a:solidFill>
              </a:rPr>
              <a:t>visceral membrane surfaces</a:t>
            </a:r>
            <a:r>
              <a:rPr lang="en-US" sz="2300" dirty="0"/>
              <a:t>.</a:t>
            </a:r>
            <a:endParaRPr lang="en-US" altLang="ko-KR" sz="2300" dirty="0">
              <a:ea typeface="Gulim" pitchFamily="34" charset="-127"/>
            </a:endParaRPr>
          </a:p>
          <a:p>
            <a:r>
              <a:rPr lang="en-US" altLang="ko-KR" sz="2300" dirty="0" smtClean="0">
                <a:ea typeface="Gulim" pitchFamily="34" charset="-127"/>
              </a:rPr>
              <a:t>Inflammations </a:t>
            </a:r>
            <a:r>
              <a:rPr lang="en-US" altLang="ko-KR" sz="2300" dirty="0">
                <a:ea typeface="Gulim" pitchFamily="34" charset="-127"/>
              </a:rPr>
              <a:t>or infections </a:t>
            </a:r>
            <a:r>
              <a:rPr lang="en-US" altLang="ko-KR" sz="2300" dirty="0" smtClean="0">
                <a:solidFill>
                  <a:srgbClr val="FFFF00"/>
                </a:solidFill>
                <a:ea typeface="Gulim" pitchFamily="34" charset="-127"/>
              </a:rPr>
              <a:t>accumulate </a:t>
            </a:r>
            <a:r>
              <a:rPr lang="en-US" altLang="ko-KR" sz="2300" dirty="0" smtClean="0">
                <a:ea typeface="Gulim" pitchFamily="34" charset="-127"/>
              </a:rPr>
              <a:t>fluid in these cavities.</a:t>
            </a:r>
            <a:endParaRPr lang="en-US" altLang="ko-KR" sz="2300" dirty="0">
              <a:ea typeface="Gulim" pitchFamily="34" charset="-127"/>
            </a:endParaRPr>
          </a:p>
          <a:p>
            <a:r>
              <a:rPr lang="en-US" altLang="ko-KR" sz="2300" dirty="0" smtClean="0">
                <a:ea typeface="Gulim" pitchFamily="34" charset="-127"/>
              </a:rPr>
              <a:t>So, the </a:t>
            </a:r>
            <a:r>
              <a:rPr lang="en-US" altLang="ko-KR" sz="2300" dirty="0">
                <a:ea typeface="Gulim" pitchFamily="34" charset="-127"/>
              </a:rPr>
              <a:t>fluid </a:t>
            </a:r>
            <a:r>
              <a:rPr lang="en-US" altLang="ko-KR" sz="2300" dirty="0" smtClean="0">
                <a:ea typeface="Gulim" pitchFamily="34" charset="-127"/>
              </a:rPr>
              <a:t>is examined t </a:t>
            </a:r>
            <a:r>
              <a:rPr lang="en-US" altLang="ko-KR" sz="2300" dirty="0">
                <a:ea typeface="Gulim" pitchFamily="34" charset="-127"/>
              </a:rPr>
              <a:t>determine if it is an </a:t>
            </a:r>
            <a:r>
              <a:rPr lang="en-US" altLang="ko-KR" sz="2300" dirty="0">
                <a:solidFill>
                  <a:srgbClr val="FFFF00"/>
                </a:solidFill>
                <a:ea typeface="Gulim" pitchFamily="34" charset="-127"/>
              </a:rPr>
              <a:t>effusion</a:t>
            </a:r>
            <a:r>
              <a:rPr lang="en-US" altLang="ko-KR" sz="2300" dirty="0">
                <a:ea typeface="Gulim" pitchFamily="34" charset="-127"/>
              </a:rPr>
              <a:t> or an </a:t>
            </a:r>
            <a:r>
              <a:rPr lang="en-US" altLang="ko-KR" sz="2300" dirty="0" err="1">
                <a:solidFill>
                  <a:srgbClr val="FFFF00"/>
                </a:solidFill>
                <a:ea typeface="Gulim" pitchFamily="34" charset="-127"/>
              </a:rPr>
              <a:t>exudate</a:t>
            </a:r>
            <a:r>
              <a:rPr lang="en-US" altLang="ko-KR" sz="2300" dirty="0" smtClean="0">
                <a:ea typeface="Gulim" pitchFamily="34" charset="-127"/>
              </a:rPr>
              <a:t>.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4000" dirty="0" err="1" smtClean="0"/>
              <a:t>Venipuncture</a:t>
            </a:r>
            <a:r>
              <a:rPr lang="en-US" sz="4000" dirty="0" smtClean="0"/>
              <a:t>, Preliminary </a:t>
            </a:r>
            <a:r>
              <a:rPr lang="en-US" sz="4000" dirty="0"/>
              <a:t>Steps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33856"/>
            <a:ext cx="8264370" cy="5531311"/>
          </a:xfrm>
        </p:spPr>
        <p:txBody>
          <a:bodyPr>
            <a:noAutofit/>
          </a:bodyPr>
          <a:lstStyle/>
          <a:p>
            <a:r>
              <a:rPr lang="en-US" sz="2400" dirty="0"/>
              <a:t>Confirming the </a:t>
            </a:r>
            <a:r>
              <a:rPr lang="en-US" sz="2400" dirty="0">
                <a:solidFill>
                  <a:srgbClr val="FFFF00"/>
                </a:solidFill>
              </a:rPr>
              <a:t>identity</a:t>
            </a:r>
            <a:r>
              <a:rPr lang="en-US" sz="2400" dirty="0"/>
              <a:t> of the patient by writing down </a:t>
            </a:r>
            <a:r>
              <a:rPr lang="en-US" sz="2400" dirty="0">
                <a:solidFill>
                  <a:srgbClr val="FFFF00"/>
                </a:solidFill>
              </a:rPr>
              <a:t>name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FF00"/>
                </a:solidFill>
              </a:rPr>
              <a:t>medical record number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FF00"/>
                </a:solidFill>
              </a:rPr>
              <a:t>date of birth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FF00"/>
                </a:solidFill>
              </a:rPr>
              <a:t>address</a:t>
            </a:r>
            <a:r>
              <a:rPr lang="en-US" sz="2400" dirty="0"/>
              <a:t>, or even </a:t>
            </a:r>
            <a:r>
              <a:rPr lang="en-US" sz="2400" dirty="0" err="1">
                <a:solidFill>
                  <a:srgbClr val="FFFF00"/>
                </a:solidFill>
              </a:rPr>
              <a:t>medicolegal</a:t>
            </a:r>
            <a:r>
              <a:rPr lang="en-US" sz="2400" dirty="0">
                <a:solidFill>
                  <a:srgbClr val="FFFF00"/>
                </a:solidFill>
              </a:rPr>
              <a:t> importance considerations</a:t>
            </a:r>
            <a:r>
              <a:rPr lang="en-US" sz="2400" dirty="0" smtClean="0"/>
              <a:t>.</a:t>
            </a:r>
          </a:p>
          <a:p>
            <a:r>
              <a:rPr lang="en-US" dirty="0" smtClean="0"/>
              <a:t>In a study of misidentifications: pre: 72.5%, analytical: 20.3%, post: 7.1%</a:t>
            </a:r>
            <a:endParaRPr lang="en-US" sz="2400" dirty="0"/>
          </a:p>
          <a:p>
            <a:r>
              <a:rPr lang="en-US" sz="2400" dirty="0" smtClean="0"/>
              <a:t>Food intake: </a:t>
            </a:r>
            <a:r>
              <a:rPr lang="en-US" sz="2400" dirty="0" smtClean="0">
                <a:solidFill>
                  <a:srgbClr val="FFFF00"/>
                </a:solidFill>
              </a:rPr>
              <a:t>fasting</a:t>
            </a:r>
            <a:r>
              <a:rPr lang="en-US" sz="2400" dirty="0" smtClean="0"/>
              <a:t> vs </a:t>
            </a:r>
            <a:r>
              <a:rPr lang="en-US" sz="2400" dirty="0" smtClean="0">
                <a:solidFill>
                  <a:srgbClr val="FFFF00"/>
                </a:solidFill>
              </a:rPr>
              <a:t>non-fasting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samples</a:t>
            </a:r>
            <a:r>
              <a:rPr lang="en-US" sz="2400" dirty="0" smtClean="0"/>
              <a:t>, the </a:t>
            </a:r>
            <a:r>
              <a:rPr lang="en-US" sz="2400" dirty="0" smtClean="0">
                <a:solidFill>
                  <a:srgbClr val="FFFF00"/>
                </a:solidFill>
              </a:rPr>
              <a:t>content</a:t>
            </a:r>
            <a:r>
              <a:rPr lang="en-US" sz="2400" dirty="0" smtClean="0"/>
              <a:t> of </a:t>
            </a:r>
            <a:r>
              <a:rPr lang="en-US" sz="2400" dirty="0" smtClean="0">
                <a:solidFill>
                  <a:srgbClr val="FFFF00"/>
                </a:solidFill>
              </a:rPr>
              <a:t>food</a:t>
            </a:r>
            <a:r>
              <a:rPr lang="en-US" sz="2400" dirty="0" smtClean="0"/>
              <a:t>, the </a:t>
            </a:r>
            <a:r>
              <a:rPr lang="en-US" sz="2400" dirty="0" smtClean="0">
                <a:solidFill>
                  <a:srgbClr val="FFFF00"/>
                </a:solidFill>
              </a:rPr>
              <a:t>season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FF00"/>
                </a:solidFill>
              </a:rPr>
              <a:t>dietary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habits</a:t>
            </a:r>
            <a:r>
              <a:rPr lang="en-US" sz="2400" dirty="0" smtClean="0"/>
              <a:t>.</a:t>
            </a:r>
          </a:p>
          <a:p>
            <a:r>
              <a:rPr lang="en-US" dirty="0" smtClean="0"/>
              <a:t>The drugs </a:t>
            </a:r>
            <a:r>
              <a:rPr lang="en-US" dirty="0" smtClean="0">
                <a:solidFill>
                  <a:srgbClr val="FFFF00"/>
                </a:solidFill>
              </a:rPr>
              <a:t>administered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FF00"/>
                </a:solidFill>
              </a:rPr>
              <a:t>taken</a:t>
            </a:r>
            <a:r>
              <a:rPr lang="en-US" dirty="0" smtClean="0"/>
              <a:t> by patient</a:t>
            </a:r>
          </a:p>
          <a:p>
            <a:r>
              <a:rPr lang="en-US" sz="2400" dirty="0" smtClean="0"/>
              <a:t>Other factors such as </a:t>
            </a:r>
            <a:r>
              <a:rPr lang="en-US" sz="2400" dirty="0" smtClean="0">
                <a:solidFill>
                  <a:srgbClr val="FFFF00"/>
                </a:solidFill>
              </a:rPr>
              <a:t>exercise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FF00"/>
                </a:solidFill>
              </a:rPr>
              <a:t>surgery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FF00"/>
                </a:solidFill>
              </a:rPr>
              <a:t>trauma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4000" dirty="0" err="1" smtClean="0"/>
              <a:t>Venipuncture</a:t>
            </a:r>
            <a:r>
              <a:rPr lang="en-US" sz="4000" dirty="0" smtClean="0"/>
              <a:t>, Preliminary </a:t>
            </a:r>
            <a:r>
              <a:rPr lang="en-US" sz="4000" dirty="0"/>
              <a:t>Steps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133856"/>
            <a:ext cx="7502370" cy="5531311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patient should </a:t>
            </a:r>
            <a:r>
              <a:rPr lang="en-US" sz="2400" dirty="0" smtClean="0"/>
              <a:t>be </a:t>
            </a:r>
            <a:r>
              <a:rPr lang="en-US" sz="2400" dirty="0"/>
              <a:t>asked about </a:t>
            </a:r>
            <a:r>
              <a:rPr lang="en-US" sz="2400" dirty="0">
                <a:solidFill>
                  <a:srgbClr val="FFFF00"/>
                </a:solidFill>
              </a:rPr>
              <a:t>latex allergies</a:t>
            </a:r>
            <a:r>
              <a:rPr lang="en-US" sz="2400" dirty="0"/>
              <a:t> by latex gloves or a latex tourniquet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Wearing proper </a:t>
            </a:r>
            <a:r>
              <a:rPr lang="en-US" sz="2400" dirty="0" smtClean="0">
                <a:solidFill>
                  <a:srgbClr val="FFFF00"/>
                </a:solidFill>
              </a:rPr>
              <a:t>protective equipment</a:t>
            </a:r>
            <a:r>
              <a:rPr lang="en-US" sz="2400" dirty="0" smtClean="0"/>
              <a:t>, such as a </a:t>
            </a:r>
            <a:r>
              <a:rPr lang="en-US" sz="2400" dirty="0" smtClean="0">
                <a:solidFill>
                  <a:srgbClr val="FFFF00"/>
                </a:solidFill>
              </a:rPr>
              <a:t>gown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rgbClr val="FFFF00"/>
                </a:solidFill>
              </a:rPr>
              <a:t> gloves</a:t>
            </a:r>
            <a:r>
              <a:rPr lang="en-US" sz="2400" dirty="0" smtClean="0"/>
              <a:t>, and in some cases </a:t>
            </a:r>
            <a:r>
              <a:rPr lang="en-US" sz="2400" dirty="0" smtClean="0">
                <a:solidFill>
                  <a:srgbClr val="FFFF00"/>
                </a:solidFill>
              </a:rPr>
              <a:t>face mask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FF00"/>
                </a:solidFill>
              </a:rPr>
              <a:t>goggles</a:t>
            </a:r>
          </a:p>
          <a:p>
            <a:r>
              <a:rPr lang="en-US" sz="2400" dirty="0" smtClean="0">
                <a:sym typeface="Wingdings 2"/>
              </a:rPr>
              <a:t></a:t>
            </a:r>
            <a:r>
              <a:rPr lang="en-US" sz="2400" dirty="0" smtClean="0"/>
              <a:t> the extent of the precautions required will vary with the nature of a patient’s illness, the institution’s policies, blood borne pathogen plan</a:t>
            </a:r>
          </a:p>
        </p:txBody>
      </p:sp>
    </p:spTree>
    <p:extLst>
      <p:ext uri="{BB962C8B-B14F-4D97-AF65-F5344CB8AC3E}">
        <p14:creationId xmlns:p14="http://schemas.microsoft.com/office/powerpoint/2010/main" val="192628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4000" dirty="0" err="1" smtClean="0"/>
              <a:t>Venipuncture</a:t>
            </a:r>
            <a:r>
              <a:rPr lang="en-US" sz="4000" dirty="0" smtClean="0"/>
              <a:t>, Preliminary </a:t>
            </a:r>
            <a:r>
              <a:rPr lang="en-US" sz="4000" dirty="0"/>
              <a:t>Steps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133856"/>
            <a:ext cx="8750206" cy="5531311"/>
          </a:xfrm>
        </p:spPr>
        <p:txBody>
          <a:bodyPr>
            <a:noAutofit/>
          </a:bodyPr>
          <a:lstStyle/>
          <a:p>
            <a:r>
              <a:rPr lang="en-US" dirty="0" smtClean="0"/>
              <a:t>Before sampling, the </a:t>
            </a:r>
            <a:r>
              <a:rPr lang="en-US" dirty="0"/>
              <a:t>patient should be </a:t>
            </a:r>
            <a:r>
              <a:rPr lang="en-US" dirty="0">
                <a:solidFill>
                  <a:srgbClr val="FFFF00"/>
                </a:solidFill>
              </a:rPr>
              <a:t>comfortable</a:t>
            </a:r>
            <a:r>
              <a:rPr lang="en-US" dirty="0"/>
              <a:t>: seated or supine (lying face upward) for </a:t>
            </a:r>
            <a:r>
              <a:rPr lang="en-US" dirty="0">
                <a:solidFill>
                  <a:srgbClr val="FFFF00"/>
                </a:solidFill>
              </a:rPr>
              <a:t>as long as </a:t>
            </a:r>
            <a:r>
              <a:rPr lang="en-US" dirty="0" smtClean="0">
                <a:solidFill>
                  <a:srgbClr val="FFFF00"/>
                </a:solidFill>
              </a:rPr>
              <a:t>possible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Stress: ACTH, cortisol, PRL, GH, </a:t>
            </a:r>
            <a:r>
              <a:rPr lang="en-US" dirty="0" err="1" smtClean="0"/>
              <a:t>catecholamines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Posture</a:t>
            </a:r>
            <a:r>
              <a:rPr lang="en-US" dirty="0"/>
              <a:t>: blood </a:t>
            </a:r>
            <a:r>
              <a:rPr lang="en-US" dirty="0" smtClean="0"/>
              <a:t>homeostasis, </a:t>
            </a:r>
            <a:r>
              <a:rPr lang="en-US" dirty="0"/>
              <a:t>the </a:t>
            </a:r>
            <a:r>
              <a:rPr lang="en-US" dirty="0" smtClean="0"/>
              <a:t>Vol. of blood in standing is 600-700 ml less than lay-down, aldosterone, </a:t>
            </a:r>
            <a:r>
              <a:rPr lang="en-US" dirty="0" err="1" smtClean="0"/>
              <a:t>renine</a:t>
            </a:r>
            <a:r>
              <a:rPr lang="en-US" dirty="0" smtClean="0"/>
              <a:t>, proteins and ….</a:t>
            </a:r>
            <a:endParaRPr lang="en-US" dirty="0"/>
          </a:p>
          <a:p>
            <a:r>
              <a:rPr lang="en-US" dirty="0"/>
              <a:t>Venipuncture should </a:t>
            </a:r>
            <a:r>
              <a:rPr lang="en-US" dirty="0">
                <a:solidFill>
                  <a:srgbClr val="FFFF00"/>
                </a:solidFill>
              </a:rPr>
              <a:t>never</a:t>
            </a:r>
            <a:r>
              <a:rPr lang="en-US" dirty="0"/>
              <a:t> be performed on a </a:t>
            </a:r>
            <a:r>
              <a:rPr lang="en-US" dirty="0">
                <a:solidFill>
                  <a:srgbClr val="FFFF00"/>
                </a:solidFill>
              </a:rPr>
              <a:t>standing patient</a:t>
            </a:r>
            <a:r>
              <a:rPr lang="en-US" dirty="0"/>
              <a:t>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patient’s arms</a:t>
            </a:r>
            <a:r>
              <a:rPr lang="en-US" dirty="0"/>
              <a:t> should be extended in a </a:t>
            </a:r>
            <a:r>
              <a:rPr lang="en-US" dirty="0">
                <a:solidFill>
                  <a:srgbClr val="FFFF00"/>
                </a:solidFill>
              </a:rPr>
              <a:t>straight line</a:t>
            </a:r>
            <a:r>
              <a:rPr lang="en-US" dirty="0"/>
              <a:t> from the shoulder to the wrist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4000" dirty="0" err="1" smtClean="0"/>
              <a:t>Venipuncture</a:t>
            </a:r>
            <a:r>
              <a:rPr lang="en-US" sz="4000" dirty="0" smtClean="0"/>
              <a:t>, Preliminary </a:t>
            </a:r>
            <a:r>
              <a:rPr lang="en-US" sz="4000" dirty="0"/>
              <a:t>Steps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33856"/>
            <a:ext cx="8416770" cy="5531311"/>
          </a:xfrm>
        </p:spPr>
        <p:txBody>
          <a:bodyPr>
            <a:noAutofit/>
          </a:bodyPr>
          <a:lstStyle/>
          <a:p>
            <a:r>
              <a:rPr lang="en-US" dirty="0"/>
              <a:t>Arms with an inserted </a:t>
            </a:r>
            <a:r>
              <a:rPr lang="en-US" dirty="0">
                <a:solidFill>
                  <a:srgbClr val="FFFF00"/>
                </a:solidFill>
              </a:rPr>
              <a:t>IV line</a:t>
            </a:r>
            <a:r>
              <a:rPr lang="en-US" dirty="0"/>
              <a:t>, with </a:t>
            </a:r>
            <a:r>
              <a:rPr lang="en-US" dirty="0">
                <a:solidFill>
                  <a:srgbClr val="FFFF00"/>
                </a:solidFill>
              </a:rPr>
              <a:t>extensive scarring</a:t>
            </a:r>
            <a:r>
              <a:rPr lang="en-US" dirty="0"/>
              <a:t>, or a </a:t>
            </a:r>
            <a:r>
              <a:rPr lang="en-US" dirty="0">
                <a:solidFill>
                  <a:srgbClr val="FFFF00"/>
                </a:solidFill>
              </a:rPr>
              <a:t>hematoma</a:t>
            </a:r>
            <a:r>
              <a:rPr lang="en-US" dirty="0"/>
              <a:t> at the collection site should be </a:t>
            </a:r>
            <a:r>
              <a:rPr lang="en-US" dirty="0">
                <a:solidFill>
                  <a:srgbClr val="FFFF00"/>
                </a:solidFill>
              </a:rPr>
              <a:t>avoided</a:t>
            </a:r>
            <a:r>
              <a:rPr lang="en-US" dirty="0"/>
              <a:t>.</a:t>
            </a:r>
          </a:p>
          <a:p>
            <a:r>
              <a:rPr lang="en-US" dirty="0" smtClean="0"/>
              <a:t>If a woman has had a </a:t>
            </a:r>
            <a:r>
              <a:rPr lang="en-US" dirty="0" smtClean="0">
                <a:solidFill>
                  <a:srgbClr val="FFFF00"/>
                </a:solidFill>
              </a:rPr>
              <a:t>mastectomy</a:t>
            </a:r>
            <a:r>
              <a:rPr lang="en-US" dirty="0" smtClean="0"/>
              <a:t>, arm veins on that side of the body should not be used because the surgery may have caused </a:t>
            </a:r>
            <a:r>
              <a:rPr lang="en-US" dirty="0" err="1" smtClean="0">
                <a:solidFill>
                  <a:srgbClr val="FFFF00"/>
                </a:solidFill>
              </a:rPr>
              <a:t>lymphostasis</a:t>
            </a:r>
            <a:r>
              <a:rPr lang="en-US" dirty="0" smtClean="0"/>
              <a:t>, affecting the</a:t>
            </a:r>
            <a:r>
              <a:rPr lang="en-US" dirty="0" smtClean="0">
                <a:solidFill>
                  <a:srgbClr val="FFFF00"/>
                </a:solidFill>
              </a:rPr>
              <a:t> blood composition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the surgery was done within </a:t>
            </a:r>
            <a:r>
              <a:rPr lang="en-US" dirty="0" smtClean="0">
                <a:solidFill>
                  <a:srgbClr val="FFFF00"/>
                </a:solidFill>
              </a:rPr>
              <a:t>6 months</a:t>
            </a:r>
            <a:r>
              <a:rPr lang="en-US" dirty="0" smtClean="0"/>
              <a:t> on both sides, a vein </a:t>
            </a:r>
            <a:r>
              <a:rPr lang="en-US" dirty="0" smtClean="0">
                <a:solidFill>
                  <a:srgbClr val="FFFF00"/>
                </a:solidFill>
              </a:rPr>
              <a:t>on the back of the hand</a:t>
            </a:r>
            <a:r>
              <a:rPr lang="en-US" dirty="0" smtClean="0"/>
              <a:t> or at the ankle should be used.</a:t>
            </a:r>
          </a:p>
          <a:p>
            <a:r>
              <a:rPr lang="en-US" dirty="0"/>
              <a:t>Verifying the </a:t>
            </a:r>
            <a:r>
              <a:rPr lang="en-US" dirty="0">
                <a:solidFill>
                  <a:srgbClr val="FFFF00"/>
                </a:solidFill>
              </a:rPr>
              <a:t>tests</a:t>
            </a:r>
            <a:r>
              <a:rPr lang="en-US" dirty="0"/>
              <a:t> requested, estimate the </a:t>
            </a:r>
            <a:r>
              <a:rPr lang="en-US" dirty="0">
                <a:solidFill>
                  <a:srgbClr val="FFFF00"/>
                </a:solidFill>
              </a:rPr>
              <a:t>Vol. of blood</a:t>
            </a:r>
            <a:r>
              <a:rPr lang="en-US" dirty="0"/>
              <a:t> to be drawn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27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4000" dirty="0" err="1" smtClean="0"/>
              <a:t>Venipuncture</a:t>
            </a:r>
            <a:r>
              <a:rPr lang="en-US" sz="4000" dirty="0" smtClean="0"/>
              <a:t>, Preliminary </a:t>
            </a:r>
            <a:r>
              <a:rPr lang="en-US" sz="4000" dirty="0"/>
              <a:t>Steps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807170" cy="5369767"/>
          </a:xfrm>
        </p:spPr>
        <p:txBody>
          <a:bodyPr>
            <a:noAutofit/>
          </a:bodyPr>
          <a:lstStyle/>
          <a:p>
            <a:r>
              <a:rPr lang="en-US" dirty="0"/>
              <a:t>Select the appropriate </a:t>
            </a:r>
            <a:r>
              <a:rPr lang="en-US" dirty="0">
                <a:solidFill>
                  <a:srgbClr val="FFFF00"/>
                </a:solidFill>
              </a:rPr>
              <a:t>#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types</a:t>
            </a:r>
            <a:r>
              <a:rPr lang="en-US" dirty="0"/>
              <a:t> of </a:t>
            </a:r>
            <a:r>
              <a:rPr lang="en-US" dirty="0">
                <a:solidFill>
                  <a:srgbClr val="FFFF00"/>
                </a:solidFill>
              </a:rPr>
              <a:t>tubes</a:t>
            </a:r>
            <a:r>
              <a:rPr lang="en-US" dirty="0"/>
              <a:t> and </a:t>
            </a:r>
            <a:r>
              <a:rPr lang="en-US" dirty="0">
                <a:solidFill>
                  <a:srgbClr val="FFFF00"/>
                </a:solidFill>
              </a:rPr>
              <a:t>needle</a:t>
            </a:r>
            <a:r>
              <a:rPr lang="en-US" dirty="0"/>
              <a:t>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Glass </a:t>
            </a:r>
            <a:r>
              <a:rPr lang="en-US" dirty="0">
                <a:solidFill>
                  <a:srgbClr val="FFFF00"/>
                </a:solidFill>
              </a:rPr>
              <a:t>tubes</a:t>
            </a:r>
            <a:r>
              <a:rPr lang="en-US" dirty="0"/>
              <a:t> may release </a:t>
            </a:r>
            <a:r>
              <a:rPr lang="en-US" dirty="0">
                <a:solidFill>
                  <a:srgbClr val="FFFF00"/>
                </a:solidFill>
              </a:rPr>
              <a:t>trace elements</a:t>
            </a:r>
            <a:r>
              <a:rPr lang="en-US" dirty="0"/>
              <a:t>.</a:t>
            </a:r>
          </a:p>
          <a:p>
            <a:r>
              <a:rPr lang="en-US" dirty="0"/>
              <a:t>The gel in plastic tube may interfere with some trace </a:t>
            </a:r>
            <a:r>
              <a:rPr lang="en-US" dirty="0" err="1"/>
              <a:t>elemets</a:t>
            </a:r>
            <a:r>
              <a:rPr lang="en-US" dirty="0"/>
              <a:t> and tricyclic drugs such as antidepressants</a:t>
            </a:r>
          </a:p>
          <a:p>
            <a:r>
              <a:rPr lang="en-US" dirty="0"/>
              <a:t>Evacuated blood tubes are usually made of </a:t>
            </a:r>
            <a:r>
              <a:rPr lang="en-US" dirty="0">
                <a:solidFill>
                  <a:srgbClr val="FFFF00"/>
                </a:solidFill>
              </a:rPr>
              <a:t>special plastic</a:t>
            </a:r>
            <a:r>
              <a:rPr lang="en-US" dirty="0"/>
              <a:t> and this decreases the likelihood of </a:t>
            </a:r>
            <a:r>
              <a:rPr lang="en-US" dirty="0">
                <a:solidFill>
                  <a:srgbClr val="FFFF00"/>
                </a:solidFill>
              </a:rPr>
              <a:t>breakage</a:t>
            </a:r>
            <a:r>
              <a:rPr lang="en-US" dirty="0"/>
              <a:t> and hence exposure to infectious materials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1965</TotalTime>
  <Words>3553</Words>
  <Application>Microsoft Office PowerPoint</Application>
  <PresentationFormat>On-screen Show (4:3)</PresentationFormat>
  <Paragraphs>238</Paragraphs>
  <Slides>46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바탕</vt:lpstr>
      <vt:lpstr>Gulim</vt:lpstr>
      <vt:lpstr>Arial</vt:lpstr>
      <vt:lpstr>Book Antiqua</vt:lpstr>
      <vt:lpstr>Calibri</vt:lpstr>
      <vt:lpstr>Rockwell</vt:lpstr>
      <vt:lpstr>Tahoma</vt:lpstr>
      <vt:lpstr>Wingdings</vt:lpstr>
      <vt:lpstr>Wingdings 2</vt:lpstr>
      <vt:lpstr>Foundry</vt:lpstr>
      <vt:lpstr>Samples and Sampling in Clinical Chemistry</vt:lpstr>
      <vt:lpstr>Some Important Notes</vt:lpstr>
      <vt:lpstr>Specimen Collection</vt:lpstr>
      <vt:lpstr>Blood</vt:lpstr>
      <vt:lpstr>Venipuncture, Preliminary Steps</vt:lpstr>
      <vt:lpstr>Venipuncture, Preliminary Steps</vt:lpstr>
      <vt:lpstr>Venipuncture, Preliminary Steps</vt:lpstr>
      <vt:lpstr>Venipuncture, Preliminary Steps</vt:lpstr>
      <vt:lpstr>Venipuncture, Preliminary Steps</vt:lpstr>
      <vt:lpstr>Venipuncture, Preliminary Steps</vt:lpstr>
      <vt:lpstr>Location</vt:lpstr>
      <vt:lpstr>Location</vt:lpstr>
      <vt:lpstr>Preparation of the Site</vt:lpstr>
      <vt:lpstr>Timing</vt:lpstr>
      <vt:lpstr>Venous Occlusion</vt:lpstr>
      <vt:lpstr>Venous Occlusion</vt:lpstr>
      <vt:lpstr>Blood Collection with Syringe</vt:lpstr>
      <vt:lpstr>Completion of Collection</vt:lpstr>
      <vt:lpstr>Completion of Collection</vt:lpstr>
      <vt:lpstr>Skin Puncture</vt:lpstr>
      <vt:lpstr>Skin Puncture</vt:lpstr>
      <vt:lpstr>Arterial Puncture</vt:lpstr>
      <vt:lpstr>Anticoagulants and Preservatives</vt:lpstr>
      <vt:lpstr>Heparin</vt:lpstr>
      <vt:lpstr>EDTA, Oxalate</vt:lpstr>
      <vt:lpstr>Citrate, ACD</vt:lpstr>
      <vt:lpstr>Fluoride, Iodoacetate</vt:lpstr>
      <vt:lpstr>Collection Site &amp; Blood Composition</vt:lpstr>
      <vt:lpstr>Collection Site &amp; Blood Composition</vt:lpstr>
      <vt:lpstr>Collection Site &amp; Blood Composition</vt:lpstr>
      <vt:lpstr>Hemolysis</vt:lpstr>
      <vt:lpstr>Processing Specimens and Transit</vt:lpstr>
      <vt:lpstr>Processing Specimens and Transit</vt:lpstr>
      <vt:lpstr>Processing Specimens and Transit</vt:lpstr>
      <vt:lpstr>Urine Specimens</vt:lpstr>
      <vt:lpstr>Urine Specimen</vt:lpstr>
      <vt:lpstr>Urine Specimens</vt:lpstr>
      <vt:lpstr>Urine Specimens</vt:lpstr>
      <vt:lpstr>Urine Specimens</vt:lpstr>
      <vt:lpstr>Collection of Urine from Children</vt:lpstr>
      <vt:lpstr>Urine Preservatives</vt:lpstr>
      <vt:lpstr>Urine Preservatives</vt:lpstr>
      <vt:lpstr>Feces</vt:lpstr>
      <vt:lpstr>Cerebrospinal Fluid (CSF)</vt:lpstr>
      <vt:lpstr>Synovial Fluid, Amniotic Fluid</vt:lpstr>
      <vt:lpstr>Pleural, Pericardial, and Ascitic Fluids</vt:lpstr>
    </vt:vector>
  </TitlesOfParts>
  <Company>Avesina Research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abtahi hosein</dc:creator>
  <cp:lastModifiedBy>abtahi-h</cp:lastModifiedBy>
  <cp:revision>190</cp:revision>
  <cp:lastPrinted>1601-01-01T00:00:00Z</cp:lastPrinted>
  <dcterms:created xsi:type="dcterms:W3CDTF">2010-10-10T07:56:52Z</dcterms:created>
  <dcterms:modified xsi:type="dcterms:W3CDTF">2018-12-09T04:22:48Z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